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79" r:id="rId7"/>
    <p:sldId id="280" r:id="rId8"/>
    <p:sldId id="282" r:id="rId9"/>
    <p:sldId id="259" r:id="rId10"/>
    <p:sldId id="263" r:id="rId11"/>
    <p:sldId id="281" r:id="rId12"/>
    <p:sldId id="289" r:id="rId13"/>
    <p:sldId id="264" r:id="rId14"/>
    <p:sldId id="260" r:id="rId15"/>
    <p:sldId id="261" r:id="rId16"/>
    <p:sldId id="278" r:id="rId17"/>
    <p:sldId id="270" r:id="rId18"/>
    <p:sldId id="284" r:id="rId19"/>
    <p:sldId id="283" r:id="rId20"/>
    <p:sldId id="285" r:id="rId21"/>
    <p:sldId id="286" r:id="rId22"/>
    <p:sldId id="287" r:id="rId23"/>
    <p:sldId id="288" r:id="rId24"/>
    <p:sldId id="276" r:id="rId25"/>
    <p:sldId id="265" r:id="rId26"/>
    <p:sldId id="272" r:id="rId27"/>
    <p:sldId id="267" r:id="rId28"/>
    <p:sldId id="269" r:id="rId29"/>
    <p:sldId id="271" r:id="rId30"/>
    <p:sldId id="290" r:id="rId31"/>
    <p:sldId id="273" r:id="rId32"/>
    <p:sldId id="274" r:id="rId33"/>
    <p:sldId id="27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F14110-B5A9-49E3-AA5F-FA4488E6A5A2}">
          <p14:sldIdLst>
            <p14:sldId id="256"/>
            <p14:sldId id="258"/>
            <p14:sldId id="279"/>
            <p14:sldId id="280"/>
            <p14:sldId id="282"/>
            <p14:sldId id="259"/>
            <p14:sldId id="263"/>
            <p14:sldId id="281"/>
            <p14:sldId id="289"/>
            <p14:sldId id="264"/>
            <p14:sldId id="260"/>
            <p14:sldId id="261"/>
            <p14:sldId id="278"/>
            <p14:sldId id="270"/>
            <p14:sldId id="284"/>
            <p14:sldId id="283"/>
            <p14:sldId id="285"/>
            <p14:sldId id="286"/>
            <p14:sldId id="287"/>
            <p14:sldId id="288"/>
            <p14:sldId id="276"/>
            <p14:sldId id="265"/>
            <p14:sldId id="272"/>
            <p14:sldId id="267"/>
            <p14:sldId id="269"/>
            <p14:sldId id="271"/>
            <p14:sldId id="290"/>
            <p14:sldId id="273"/>
            <p14:sldId id="274"/>
            <p14:sldId id="2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01AEE-E47A-CD64-249D-2A511A022A0D}" v="36" dt="2020-05-29T16:42:34.139"/>
    <p1510:client id="{8DC62927-C31D-444A-B516-8DFE77AE1B78}" v="2310" dt="2020-05-29T20:17:06.310"/>
    <p1510:client id="{A34C8D58-B39E-4CD6-BF6C-48A96DADC68A}" v="1" dt="2020-05-29T16:23:17.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tandard-Slid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2388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298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7954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283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6181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9538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67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5" name="Picture 4"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6181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9538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435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320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342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Standard-Slid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383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14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87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62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862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2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62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862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70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7" name="Picture 6"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solidFill>
                  <a:srgbClr val="4A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43828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solidFill>
                  <a:srgbClr val="4A4D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43828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44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tandard-Slide-1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43828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43828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00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tandard-Slide-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29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931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7130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0" r:id="rId4"/>
    <p:sldLayoutId id="2147483652" r:id="rId5"/>
    <p:sldLayoutId id="2147483660" r:id="rId6"/>
    <p:sldLayoutId id="2147483661" r:id="rId7"/>
    <p:sldLayoutId id="2147483653" r:id="rId8"/>
    <p:sldLayoutId id="2147483654" r:id="rId9"/>
    <p:sldLayoutId id="2147483662" r:id="rId10"/>
    <p:sldLayoutId id="2147483663" r:id="rId11"/>
    <p:sldLayoutId id="2147483655" r:id="rId12"/>
    <p:sldLayoutId id="2147483656" r:id="rId13"/>
    <p:sldLayoutId id="2147483664" r:id="rId14"/>
    <p:sldLayoutId id="2147483657" r:id="rId15"/>
    <p:sldLayoutId id="2147483665" r:id="rId16"/>
  </p:sldLayoutIdLst>
  <p:txStyles>
    <p:titleStyle>
      <a:lvl1pPr algn="ctr" defTabSz="457200" rtl="0" eaLnBrk="1" latinLnBrk="0" hangingPunct="1">
        <a:spcBef>
          <a:spcPct val="0"/>
        </a:spcBef>
        <a:buNone/>
        <a:defRPr sz="4400" b="1" i="0" kern="1200">
          <a:solidFill>
            <a:schemeClr val="accent6"/>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mailto:melissa.claar@uky.edu" TargetMode="External"/><Relationship Id="rId2" Type="http://schemas.openxmlformats.org/officeDocument/2006/relationships/hyperlink" Target="https://ehs.uky.edu/ohs/off_lab_ergo.ph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071" y="1339702"/>
            <a:ext cx="4968949" cy="3319166"/>
          </a:xfrm>
        </p:spPr>
        <p:txBody>
          <a:bodyPr anchor="ctr">
            <a:normAutofit/>
          </a:bodyPr>
          <a:lstStyle/>
          <a:p>
            <a:r>
              <a:rPr lang="en-US" sz="4800"/>
              <a:t>Ergonomics for Remote Workers</a:t>
            </a:r>
          </a:p>
        </p:txBody>
      </p:sp>
      <p:sp>
        <p:nvSpPr>
          <p:cNvPr id="15" name="Subtitle 2">
            <a:extLst>
              <a:ext uri="{FF2B5EF4-FFF2-40B4-BE49-F238E27FC236}">
                <a16:creationId xmlns:a16="http://schemas.microsoft.com/office/drawing/2014/main" id="{91652E24-234F-4974-B0EA-FFCAF8FC1950}"/>
              </a:ext>
            </a:extLst>
          </p:cNvPr>
          <p:cNvSpPr>
            <a:spLocks noGrp="1"/>
          </p:cNvSpPr>
          <p:nvPr>
            <p:ph idx="1"/>
          </p:nvPr>
        </p:nvSpPr>
        <p:spPr>
          <a:xfrm>
            <a:off x="6822072" y="4082051"/>
            <a:ext cx="4968948" cy="1153633"/>
          </a:xfrm>
        </p:spPr>
        <p:txBody>
          <a:bodyPr>
            <a:normAutofit/>
          </a:bodyPr>
          <a:lstStyle/>
          <a:p>
            <a:pPr marL="0" indent="0" algn="ctr">
              <a:spcBef>
                <a:spcPts val="0"/>
              </a:spcBef>
              <a:spcAft>
                <a:spcPts val="600"/>
              </a:spcAft>
              <a:buNone/>
            </a:pPr>
            <a:r>
              <a:rPr lang="en-US" sz="1400" b="1">
                <a:solidFill>
                  <a:schemeClr val="tx1"/>
                </a:solidFill>
              </a:rPr>
              <a:t>Melissa A. Claar, MPH, ATC, CLE, CEAS III</a:t>
            </a:r>
          </a:p>
          <a:p>
            <a:pPr marL="0" indent="0" algn="ctr">
              <a:spcBef>
                <a:spcPts val="0"/>
              </a:spcBef>
              <a:spcAft>
                <a:spcPts val="600"/>
              </a:spcAft>
              <a:buNone/>
            </a:pPr>
            <a:r>
              <a:rPr lang="en-US" sz="1400" b="1">
                <a:solidFill>
                  <a:schemeClr val="tx1"/>
                </a:solidFill>
              </a:rPr>
              <a:t>Senior Safety Specialist</a:t>
            </a:r>
          </a:p>
          <a:p>
            <a:pPr marL="0" indent="0" algn="ctr">
              <a:spcBef>
                <a:spcPts val="0"/>
              </a:spcBef>
              <a:spcAft>
                <a:spcPts val="600"/>
              </a:spcAft>
              <a:buNone/>
            </a:pPr>
            <a:r>
              <a:rPr lang="en-US" sz="1400" b="1">
                <a:solidFill>
                  <a:schemeClr val="tx1"/>
                </a:solidFill>
              </a:rPr>
              <a:t>UK Environmental Health &amp; Safety</a:t>
            </a:r>
            <a:endParaRPr lang="en-US" sz="1600" b="1">
              <a:solidFill>
                <a:schemeClr val="tx1"/>
              </a:solidFill>
            </a:endParaRPr>
          </a:p>
        </p:txBody>
      </p:sp>
      <p:pic>
        <p:nvPicPr>
          <p:cNvPr id="16" name="Picture 15">
            <a:extLst>
              <a:ext uri="{FF2B5EF4-FFF2-40B4-BE49-F238E27FC236}">
                <a16:creationId xmlns:a16="http://schemas.microsoft.com/office/drawing/2014/main" id="{6CD36B26-B134-401C-8FA3-62E8BFF1BE83}"/>
              </a:ext>
            </a:extLst>
          </p:cNvPr>
          <p:cNvPicPr>
            <a:picLocks noChangeAspect="1"/>
          </p:cNvPicPr>
          <p:nvPr/>
        </p:nvPicPr>
        <p:blipFill rotWithShape="1">
          <a:blip r:embed="rId2"/>
          <a:srcRect l="2175" r="2389" b="15494"/>
          <a:stretch/>
        </p:blipFill>
        <p:spPr>
          <a:xfrm>
            <a:off x="1127053" y="957121"/>
            <a:ext cx="4968948" cy="4943757"/>
          </a:xfrm>
          <a:prstGeom prst="rect">
            <a:avLst/>
          </a:prstGeom>
        </p:spPr>
      </p:pic>
    </p:spTree>
    <p:extLst>
      <p:ext uri="{BB962C8B-B14F-4D97-AF65-F5344CB8AC3E}">
        <p14:creationId xmlns:p14="http://schemas.microsoft.com/office/powerpoint/2010/main" val="316830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D2C5-2475-4FC2-896A-254EB72D8A58}"/>
              </a:ext>
            </a:extLst>
          </p:cNvPr>
          <p:cNvSpPr>
            <a:spLocks noGrp="1"/>
          </p:cNvSpPr>
          <p:nvPr>
            <p:ph type="title"/>
          </p:nvPr>
        </p:nvSpPr>
        <p:spPr/>
        <p:txBody>
          <a:bodyPr/>
          <a:lstStyle/>
          <a:p>
            <a:r>
              <a:rPr lang="en-US">
                <a:latin typeface="+mj-lt"/>
              </a:rPr>
              <a:t>Working Zones</a:t>
            </a:r>
          </a:p>
        </p:txBody>
      </p:sp>
      <p:pic>
        <p:nvPicPr>
          <p:cNvPr id="5" name="Picture 4" descr="A close up of a logo&#10;&#10;Description automatically generated">
            <a:extLst>
              <a:ext uri="{FF2B5EF4-FFF2-40B4-BE49-F238E27FC236}">
                <a16:creationId xmlns:a16="http://schemas.microsoft.com/office/drawing/2014/main" id="{72797ECC-9D98-4582-87FD-0B07BCFDC29C}"/>
              </a:ext>
            </a:extLst>
          </p:cNvPr>
          <p:cNvPicPr>
            <a:picLocks noChangeAspect="1"/>
          </p:cNvPicPr>
          <p:nvPr/>
        </p:nvPicPr>
        <p:blipFill>
          <a:blip r:embed="rId2"/>
          <a:stretch>
            <a:fillRect/>
          </a:stretch>
        </p:blipFill>
        <p:spPr>
          <a:xfrm>
            <a:off x="3656286" y="2529835"/>
            <a:ext cx="4879428" cy="4053526"/>
          </a:xfrm>
          <a:prstGeom prst="rect">
            <a:avLst/>
          </a:prstGeom>
        </p:spPr>
      </p:pic>
      <p:sp>
        <p:nvSpPr>
          <p:cNvPr id="6" name="TextBox 5">
            <a:extLst>
              <a:ext uri="{FF2B5EF4-FFF2-40B4-BE49-F238E27FC236}">
                <a16:creationId xmlns:a16="http://schemas.microsoft.com/office/drawing/2014/main" id="{9DF3BEFD-310E-4653-8748-6E44078B1C73}"/>
              </a:ext>
            </a:extLst>
          </p:cNvPr>
          <p:cNvSpPr txBox="1"/>
          <p:nvPr/>
        </p:nvSpPr>
        <p:spPr>
          <a:xfrm>
            <a:off x="1158240" y="1341120"/>
            <a:ext cx="10067109" cy="1200329"/>
          </a:xfrm>
          <a:prstGeom prst="rect">
            <a:avLst/>
          </a:prstGeom>
          <a:noFill/>
        </p:spPr>
        <p:txBody>
          <a:bodyPr wrap="square" rtlCol="0">
            <a:spAutoFit/>
          </a:bodyPr>
          <a:lstStyle/>
          <a:p>
            <a:r>
              <a:rPr lang="en-US"/>
              <a:t>Limit reaching and static postures by putting frequently used items like your mouse &amp; keyboard in the primary working zone. Secondary working zone should include items you reach for less frequently like your monitor and phone. The non-working zone should have items that you infrequently need during the workday.</a:t>
            </a:r>
          </a:p>
        </p:txBody>
      </p:sp>
    </p:spTree>
    <p:extLst>
      <p:ext uri="{BB962C8B-B14F-4D97-AF65-F5344CB8AC3E}">
        <p14:creationId xmlns:p14="http://schemas.microsoft.com/office/powerpoint/2010/main" val="237841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3931-46B4-4611-BC73-D39BA6A8402B}"/>
              </a:ext>
            </a:extLst>
          </p:cNvPr>
          <p:cNvSpPr>
            <a:spLocks noGrp="1"/>
          </p:cNvSpPr>
          <p:nvPr>
            <p:ph type="title"/>
          </p:nvPr>
        </p:nvSpPr>
        <p:spPr>
          <a:xfrm>
            <a:off x="609600" y="763737"/>
            <a:ext cx="10972800" cy="1143000"/>
          </a:xfrm>
        </p:spPr>
        <p:txBody>
          <a:bodyPr>
            <a:normAutofit fontScale="90000"/>
          </a:bodyPr>
          <a:lstStyle/>
          <a:p>
            <a:r>
              <a:rPr lang="en-US">
                <a:latin typeface="+mj-lt"/>
              </a:rPr>
              <a:t>Why is it uncomfortable to work on a laptop for extended amounts of time?</a:t>
            </a:r>
          </a:p>
        </p:txBody>
      </p:sp>
      <p:sp>
        <p:nvSpPr>
          <p:cNvPr id="3" name="Content Placeholder 2">
            <a:extLst>
              <a:ext uri="{FF2B5EF4-FFF2-40B4-BE49-F238E27FC236}">
                <a16:creationId xmlns:a16="http://schemas.microsoft.com/office/drawing/2014/main" id="{B1FBB62F-BAB7-42F5-B7C6-15C81E69DB9B}"/>
              </a:ext>
            </a:extLst>
          </p:cNvPr>
          <p:cNvSpPr>
            <a:spLocks noGrp="1"/>
          </p:cNvSpPr>
          <p:nvPr>
            <p:ph idx="1"/>
          </p:nvPr>
        </p:nvSpPr>
        <p:spPr>
          <a:xfrm>
            <a:off x="1521823" y="2255621"/>
            <a:ext cx="9148354" cy="4323596"/>
          </a:xfrm>
        </p:spPr>
        <p:txBody>
          <a:bodyPr>
            <a:normAutofit/>
          </a:bodyPr>
          <a:lstStyle/>
          <a:p>
            <a:pPr marL="0" indent="0">
              <a:buNone/>
            </a:pPr>
            <a:r>
              <a:rPr lang="en-US" sz="2800">
                <a:latin typeface="+mn-lt"/>
              </a:rPr>
              <a:t>Laptops were designed with portability in mind.  A fixed screen and keyboard limits adjustability for the user. Sharp edges can add strain to wrists and can possibly hinder circulation.  This makes it difficult to maintain a proper typing position for the arms, wrists, and hands.  In effect, the user ultimately adjusts to the compact workstation, rather than the workstation having adjustments for the user.  </a:t>
            </a:r>
          </a:p>
        </p:txBody>
      </p:sp>
    </p:spTree>
    <p:extLst>
      <p:ext uri="{BB962C8B-B14F-4D97-AF65-F5344CB8AC3E}">
        <p14:creationId xmlns:p14="http://schemas.microsoft.com/office/powerpoint/2010/main" val="368021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6250-2EC4-492F-9FBE-1E47209E3C7A}"/>
              </a:ext>
            </a:extLst>
          </p:cNvPr>
          <p:cNvSpPr>
            <a:spLocks noGrp="1"/>
          </p:cNvSpPr>
          <p:nvPr>
            <p:ph type="title"/>
          </p:nvPr>
        </p:nvSpPr>
        <p:spPr>
          <a:xfrm>
            <a:off x="1280158" y="420845"/>
            <a:ext cx="9065623" cy="993865"/>
          </a:xfrm>
        </p:spPr>
        <p:txBody>
          <a:bodyPr>
            <a:noAutofit/>
          </a:bodyPr>
          <a:lstStyle/>
          <a:p>
            <a:r>
              <a:rPr lang="en-US" sz="3600">
                <a:latin typeface="+mj-lt"/>
              </a:rPr>
              <a:t>When using a laptop at home remember to….</a:t>
            </a:r>
          </a:p>
        </p:txBody>
      </p:sp>
      <p:sp>
        <p:nvSpPr>
          <p:cNvPr id="3" name="Content Placeholder 2">
            <a:extLst>
              <a:ext uri="{FF2B5EF4-FFF2-40B4-BE49-F238E27FC236}">
                <a16:creationId xmlns:a16="http://schemas.microsoft.com/office/drawing/2014/main" id="{3F0D03D5-3F52-4277-896C-2555C0884539}"/>
              </a:ext>
            </a:extLst>
          </p:cNvPr>
          <p:cNvSpPr>
            <a:spLocks noGrp="1"/>
          </p:cNvSpPr>
          <p:nvPr>
            <p:ph idx="1"/>
          </p:nvPr>
        </p:nvSpPr>
        <p:spPr>
          <a:xfrm>
            <a:off x="1045028" y="1670297"/>
            <a:ext cx="9535885" cy="4766858"/>
          </a:xfrm>
        </p:spPr>
        <p:txBody>
          <a:bodyPr>
            <a:normAutofit/>
          </a:bodyPr>
          <a:lstStyle/>
          <a:p>
            <a:pPr marL="285750" indent="-285750" defTabSz="914400">
              <a:spcBef>
                <a:spcPts val="0"/>
              </a:spcBef>
              <a:spcAft>
                <a:spcPts val="600"/>
              </a:spcAft>
              <a:buFont typeface="Arial" panose="020B0604020202020204" pitchFamily="34" charset="0"/>
              <a:buChar char="•"/>
            </a:pPr>
            <a:r>
              <a:rPr lang="en-US" sz="2400">
                <a:solidFill>
                  <a:prstClr val="black"/>
                </a:solidFill>
                <a:latin typeface="+mn-lt"/>
                <a:cs typeface="+mn-cs"/>
              </a:rPr>
              <a:t>Use an external full-size keyboard and mouse whenever possible and maintain about an arm’s length viewing distance from the monitor.  </a:t>
            </a:r>
          </a:p>
          <a:p>
            <a:pPr marL="285750" indent="-285750" defTabSz="914400">
              <a:spcBef>
                <a:spcPts val="0"/>
              </a:spcBef>
              <a:spcAft>
                <a:spcPts val="600"/>
              </a:spcAft>
              <a:buFont typeface="Arial" panose="020B0604020202020204" pitchFamily="34" charset="0"/>
              <a:buChar char="•"/>
            </a:pPr>
            <a:r>
              <a:rPr lang="en-US" sz="2400">
                <a:solidFill>
                  <a:prstClr val="black"/>
                </a:solidFill>
                <a:latin typeface="+mn-lt"/>
                <a:cs typeface="+mn-cs"/>
              </a:rPr>
              <a:t>When seated your hips should be slightly higher than your knees.</a:t>
            </a:r>
          </a:p>
          <a:p>
            <a:pPr marL="285750" indent="-285750" defTabSz="914400">
              <a:spcBef>
                <a:spcPts val="0"/>
              </a:spcBef>
              <a:spcAft>
                <a:spcPts val="600"/>
              </a:spcAft>
              <a:buFont typeface="Arial" panose="020B0604020202020204" pitchFamily="34" charset="0"/>
              <a:buChar char="•"/>
            </a:pPr>
            <a:r>
              <a:rPr lang="en-US" sz="2400">
                <a:solidFill>
                  <a:prstClr val="black"/>
                </a:solidFill>
                <a:latin typeface="+mn-lt"/>
                <a:cs typeface="+mn-cs"/>
              </a:rPr>
              <a:t>When looking down at the screen, be careful not to bend your neck and head forward to view monitor(s). Try tucking in your chin to look down, keeping your head and neck balanced over the shoulder and spine.</a:t>
            </a:r>
          </a:p>
          <a:p>
            <a:pPr marL="285750" lvl="0" indent="-285750" defTabSz="914400">
              <a:spcBef>
                <a:spcPts val="0"/>
              </a:spcBef>
              <a:spcAft>
                <a:spcPts val="600"/>
              </a:spcAft>
              <a:buFont typeface="Arial" panose="020B0604020202020204" pitchFamily="34" charset="0"/>
              <a:buChar char="•"/>
            </a:pPr>
            <a:r>
              <a:rPr lang="en-US" sz="2400">
                <a:solidFill>
                  <a:prstClr val="black"/>
                </a:solidFill>
                <a:latin typeface="Calibri"/>
              </a:rPr>
              <a:t>Position elbows at the torso’s side with approximately 90 degrees bend with arms relaxed and resting on chair’s armrest when possible.</a:t>
            </a:r>
          </a:p>
          <a:p>
            <a:pPr marL="285750" lvl="0" indent="-285750" defTabSz="914400">
              <a:spcBef>
                <a:spcPts val="0"/>
              </a:spcBef>
              <a:spcAft>
                <a:spcPts val="600"/>
              </a:spcAft>
              <a:buFont typeface="Arial" panose="020B0604020202020204" pitchFamily="34" charset="0"/>
              <a:buChar char="•"/>
            </a:pPr>
            <a:r>
              <a:rPr lang="en-US" sz="2400">
                <a:solidFill>
                  <a:prstClr val="black"/>
                </a:solidFill>
                <a:latin typeface="Calibri"/>
              </a:rPr>
              <a:t>Avoid resting hand/wrist on the wrist rest areas on the laptop while typing. Try using whole hand and arm movements to navigate around the keys.</a:t>
            </a:r>
          </a:p>
          <a:p>
            <a:pPr marL="285750" indent="-285750" defTabSz="914400">
              <a:spcBef>
                <a:spcPts val="0"/>
              </a:spcBef>
              <a:spcAft>
                <a:spcPts val="600"/>
              </a:spcAft>
              <a:buFont typeface="Arial" panose="020B0604020202020204" pitchFamily="34" charset="0"/>
              <a:buChar char="•"/>
            </a:pPr>
            <a:endParaRPr lang="en-US" sz="2400">
              <a:solidFill>
                <a:prstClr val="black"/>
              </a:solidFill>
              <a:latin typeface="+mn-lt"/>
              <a:cs typeface="+mn-cs"/>
            </a:endParaRPr>
          </a:p>
        </p:txBody>
      </p:sp>
    </p:spTree>
    <p:extLst>
      <p:ext uri="{BB962C8B-B14F-4D97-AF65-F5344CB8AC3E}">
        <p14:creationId xmlns:p14="http://schemas.microsoft.com/office/powerpoint/2010/main" val="360001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C9EF-0D43-43CE-BE7A-26AF416AB33D}"/>
              </a:ext>
            </a:extLst>
          </p:cNvPr>
          <p:cNvSpPr>
            <a:spLocks noGrp="1"/>
          </p:cNvSpPr>
          <p:nvPr>
            <p:ph type="title"/>
          </p:nvPr>
        </p:nvSpPr>
        <p:spPr/>
        <p:txBody>
          <a:bodyPr/>
          <a:lstStyle/>
          <a:p>
            <a:r>
              <a:rPr lang="en-US">
                <a:latin typeface="+mj-lt"/>
              </a:rPr>
              <a:t>When using a laptop at home remember to….</a:t>
            </a:r>
          </a:p>
        </p:txBody>
      </p:sp>
      <p:sp>
        <p:nvSpPr>
          <p:cNvPr id="3" name="Content Placeholder 2">
            <a:extLst>
              <a:ext uri="{FF2B5EF4-FFF2-40B4-BE49-F238E27FC236}">
                <a16:creationId xmlns:a16="http://schemas.microsoft.com/office/drawing/2014/main" id="{7BF407E8-CCBC-476D-8E91-112413DB1058}"/>
              </a:ext>
            </a:extLst>
          </p:cNvPr>
          <p:cNvSpPr>
            <a:spLocks noGrp="1"/>
          </p:cNvSpPr>
          <p:nvPr>
            <p:ph idx="1"/>
          </p:nvPr>
        </p:nvSpPr>
        <p:spPr>
          <a:xfrm>
            <a:off x="609600" y="1600200"/>
            <a:ext cx="9962606" cy="4321629"/>
          </a:xfrm>
        </p:spPr>
        <p:txBody>
          <a:bodyPr/>
          <a:lstStyle/>
          <a:p>
            <a:pPr marL="285750" lvl="0" indent="-285750" defTabSz="914400">
              <a:spcBef>
                <a:spcPts val="0"/>
              </a:spcBef>
              <a:spcAft>
                <a:spcPts val="600"/>
              </a:spcAft>
              <a:buFont typeface="Arial" panose="020B0604020202020204" pitchFamily="34" charset="0"/>
              <a:buChar char="•"/>
            </a:pPr>
            <a:r>
              <a:rPr lang="en-US" sz="2400">
                <a:solidFill>
                  <a:prstClr val="black"/>
                </a:solidFill>
                <a:latin typeface="Calibri"/>
                <a:cs typeface="+mn-cs"/>
              </a:rPr>
              <a:t>If you are seated at a chair or couch, use a pillow to support your arms while keying or if your seat is too deep, try adding a pillow for back support. </a:t>
            </a:r>
          </a:p>
          <a:p>
            <a:pPr marL="285750" lvl="0" indent="-285750" defTabSz="914400">
              <a:spcBef>
                <a:spcPts val="0"/>
              </a:spcBef>
              <a:spcAft>
                <a:spcPts val="600"/>
              </a:spcAft>
              <a:buFont typeface="Arial" panose="020B0604020202020204" pitchFamily="34" charset="0"/>
              <a:buChar char="•"/>
            </a:pPr>
            <a:r>
              <a:rPr lang="en-US" sz="2400">
                <a:solidFill>
                  <a:prstClr val="black"/>
                </a:solidFill>
                <a:latin typeface="Calibri"/>
                <a:cs typeface="+mn-cs"/>
              </a:rPr>
              <a:t>Take mini breaks every 20 to 30 minutes. Stand up and stretch. If you feel any strains or pains, stop what you are doing and experiment with different positions.</a:t>
            </a:r>
          </a:p>
        </p:txBody>
      </p:sp>
      <p:pic>
        <p:nvPicPr>
          <p:cNvPr id="1030" name="Picture 6" descr="5 Health Benefits of Ergonomic Chairs">
            <a:extLst>
              <a:ext uri="{FF2B5EF4-FFF2-40B4-BE49-F238E27FC236}">
                <a16:creationId xmlns:a16="http://schemas.microsoft.com/office/drawing/2014/main" id="{1D107CF1-B7FB-4EA0-91D8-30ABF81F1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126" y="3616274"/>
            <a:ext cx="42862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ay 10: Thrive Lapjack Lapjack lets you put your laptop or tablet ...">
            <a:extLst>
              <a:ext uri="{FF2B5EF4-FFF2-40B4-BE49-F238E27FC236}">
                <a16:creationId xmlns:a16="http://schemas.microsoft.com/office/drawing/2014/main" id="{38F1527D-B21E-4BD4-800B-C1581E40F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35" y="3616274"/>
            <a:ext cx="2510381" cy="2010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AF02E-585D-43DA-9F72-FC5E89D27211}"/>
              </a:ext>
            </a:extLst>
          </p:cNvPr>
          <p:cNvSpPr txBox="1"/>
          <p:nvPr/>
        </p:nvSpPr>
        <p:spPr>
          <a:xfrm>
            <a:off x="455635" y="5657875"/>
            <a:ext cx="2806472" cy="646331"/>
          </a:xfrm>
          <a:prstGeom prst="rect">
            <a:avLst/>
          </a:prstGeom>
          <a:noFill/>
        </p:spPr>
        <p:txBody>
          <a:bodyPr wrap="square" rtlCol="0">
            <a:spAutoFit/>
          </a:bodyPr>
          <a:lstStyle/>
          <a:p>
            <a:r>
              <a:rPr lang="en-US"/>
              <a:t>Use laptop stand with external keyboard &amp; mouse</a:t>
            </a:r>
          </a:p>
        </p:txBody>
      </p:sp>
      <p:sp>
        <p:nvSpPr>
          <p:cNvPr id="7" name="TextBox 6">
            <a:extLst>
              <a:ext uri="{FF2B5EF4-FFF2-40B4-BE49-F238E27FC236}">
                <a16:creationId xmlns:a16="http://schemas.microsoft.com/office/drawing/2014/main" id="{A14EA10C-9071-4A21-898C-55398F5B76F5}"/>
              </a:ext>
            </a:extLst>
          </p:cNvPr>
          <p:cNvSpPr txBox="1"/>
          <p:nvPr/>
        </p:nvSpPr>
        <p:spPr>
          <a:xfrm>
            <a:off x="3996424" y="6207074"/>
            <a:ext cx="4424771" cy="369332"/>
          </a:xfrm>
          <a:prstGeom prst="rect">
            <a:avLst/>
          </a:prstGeom>
          <a:noFill/>
        </p:spPr>
        <p:txBody>
          <a:bodyPr wrap="square" rtlCol="0">
            <a:spAutoFit/>
          </a:bodyPr>
          <a:lstStyle/>
          <a:p>
            <a:r>
              <a:rPr lang="en-US"/>
              <a:t>Ergonomic postures while using laptop stand</a:t>
            </a:r>
          </a:p>
        </p:txBody>
      </p:sp>
    </p:spTree>
    <p:extLst>
      <p:ext uri="{BB962C8B-B14F-4D97-AF65-F5344CB8AC3E}">
        <p14:creationId xmlns:p14="http://schemas.microsoft.com/office/powerpoint/2010/main" val="420409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F4B0-78CC-485A-88D2-7F1C594A638A}"/>
              </a:ext>
            </a:extLst>
          </p:cNvPr>
          <p:cNvSpPr>
            <a:spLocks noGrp="1"/>
          </p:cNvSpPr>
          <p:nvPr>
            <p:ph type="title"/>
          </p:nvPr>
        </p:nvSpPr>
        <p:spPr/>
        <p:txBody>
          <a:bodyPr/>
          <a:lstStyle/>
          <a:p>
            <a:r>
              <a:rPr lang="en-US">
                <a:latin typeface="+mj-lt"/>
              </a:rPr>
              <a:t>When Using a Tablet</a:t>
            </a:r>
          </a:p>
        </p:txBody>
      </p:sp>
      <p:sp>
        <p:nvSpPr>
          <p:cNvPr id="3" name="Content Placeholder 2">
            <a:extLst>
              <a:ext uri="{FF2B5EF4-FFF2-40B4-BE49-F238E27FC236}">
                <a16:creationId xmlns:a16="http://schemas.microsoft.com/office/drawing/2014/main" id="{A1DB8C46-2BEB-4777-B489-AFE6C950F9D8}"/>
              </a:ext>
            </a:extLst>
          </p:cNvPr>
          <p:cNvSpPr txBox="1">
            <a:spLocks/>
          </p:cNvSpPr>
          <p:nvPr/>
        </p:nvSpPr>
        <p:spPr>
          <a:xfrm>
            <a:off x="838201" y="1464340"/>
            <a:ext cx="5135162" cy="4203035"/>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a:latin typeface="+mn-lt"/>
              </a:rPr>
              <a:t>Prop it up for handsfree use</a:t>
            </a:r>
          </a:p>
          <a:p>
            <a:pPr lvl="1"/>
            <a:r>
              <a:rPr lang="en-US" sz="2400">
                <a:latin typeface="+mn-lt"/>
              </a:rPr>
              <a:t>Use a cookbook or photo frame as a prop</a:t>
            </a:r>
          </a:p>
          <a:p>
            <a:r>
              <a:rPr lang="en-US" sz="2800">
                <a:latin typeface="+mn-lt"/>
              </a:rPr>
              <a:t>Try using a stylus with the tablet</a:t>
            </a:r>
          </a:p>
          <a:p>
            <a:r>
              <a:rPr lang="en-US" sz="2800">
                <a:latin typeface="+mn-lt"/>
              </a:rPr>
              <a:t>Use a Bluetooth keyboard if available</a:t>
            </a:r>
          </a:p>
          <a:p>
            <a:r>
              <a:rPr lang="en-US" sz="2800">
                <a:latin typeface="+mn-lt"/>
              </a:rPr>
              <a:t>If no stand, use pillow to support arms  </a:t>
            </a:r>
          </a:p>
        </p:txBody>
      </p:sp>
      <p:pic>
        <p:nvPicPr>
          <p:cNvPr id="4" name="image85.jpeg" descr="A young boy sitting on a sofa  Description automatically generated">
            <a:extLst>
              <a:ext uri="{FF2B5EF4-FFF2-40B4-BE49-F238E27FC236}">
                <a16:creationId xmlns:a16="http://schemas.microsoft.com/office/drawing/2014/main" id="{1867CFBD-4EB3-4165-9FB7-77FE7B6FAE2E}"/>
              </a:ext>
            </a:extLst>
          </p:cNvPr>
          <p:cNvPicPr/>
          <p:nvPr/>
        </p:nvPicPr>
        <p:blipFill>
          <a:blip r:embed="rId2" cstate="print"/>
          <a:stretch>
            <a:fillRect/>
          </a:stretch>
        </p:blipFill>
        <p:spPr>
          <a:xfrm>
            <a:off x="6323217" y="2319758"/>
            <a:ext cx="2527089" cy="23032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5" name="image84.jpeg" descr="A person sitting on a couch  Description automatically generated">
            <a:extLst>
              <a:ext uri="{FF2B5EF4-FFF2-40B4-BE49-F238E27FC236}">
                <a16:creationId xmlns:a16="http://schemas.microsoft.com/office/drawing/2014/main" id="{EE219088-720A-468D-8EBB-4227C273C23D}"/>
              </a:ext>
            </a:extLst>
          </p:cNvPr>
          <p:cNvPicPr/>
          <p:nvPr/>
        </p:nvPicPr>
        <p:blipFill>
          <a:blip r:embed="rId3" cstate="print"/>
          <a:stretch>
            <a:fillRect/>
          </a:stretch>
        </p:blipFill>
        <p:spPr>
          <a:xfrm>
            <a:off x="9200160" y="930653"/>
            <a:ext cx="2527089" cy="230323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image90.jpeg" descr="A person on a computer  Description automatically generated">
            <a:extLst>
              <a:ext uri="{FF2B5EF4-FFF2-40B4-BE49-F238E27FC236}">
                <a16:creationId xmlns:a16="http://schemas.microsoft.com/office/drawing/2014/main" id="{2C1AA54B-8731-40B5-82B9-D938FAED0B38}"/>
              </a:ext>
            </a:extLst>
          </p:cNvPr>
          <p:cNvPicPr/>
          <p:nvPr/>
        </p:nvPicPr>
        <p:blipFill>
          <a:blip r:embed="rId4" cstate="print"/>
          <a:stretch>
            <a:fillRect/>
          </a:stretch>
        </p:blipFill>
        <p:spPr>
          <a:xfrm>
            <a:off x="9200160" y="3471376"/>
            <a:ext cx="2527089" cy="2303235"/>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7" name="Rectangle: Rounded Corners 6">
            <a:extLst>
              <a:ext uri="{FF2B5EF4-FFF2-40B4-BE49-F238E27FC236}">
                <a16:creationId xmlns:a16="http://schemas.microsoft.com/office/drawing/2014/main" id="{DD1359C4-A9F2-4A8A-AEC8-44FA6CFD841A}"/>
              </a:ext>
            </a:extLst>
          </p:cNvPr>
          <p:cNvSpPr/>
          <p:nvPr/>
        </p:nvSpPr>
        <p:spPr>
          <a:xfrm>
            <a:off x="600075" y="1322389"/>
            <a:ext cx="5219700" cy="4356972"/>
          </a:xfrm>
          <a:prstGeom prst="roundRect">
            <a:avLst/>
          </a:prstGeom>
          <a:noFill/>
          <a:ln w="28575">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83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1649-B9B7-4754-869D-AC0CB565989F}"/>
              </a:ext>
            </a:extLst>
          </p:cNvPr>
          <p:cNvSpPr>
            <a:spLocks noGrp="1"/>
          </p:cNvSpPr>
          <p:nvPr>
            <p:ph type="title"/>
          </p:nvPr>
        </p:nvSpPr>
        <p:spPr/>
        <p:txBody>
          <a:bodyPr/>
          <a:lstStyle/>
          <a:p>
            <a:pPr algn="l"/>
            <a:r>
              <a:rPr lang="en-US">
                <a:latin typeface="+mj-lt"/>
              </a:rPr>
              <a:t>Ergonomic Keyboard &amp; Mouse Use</a:t>
            </a:r>
          </a:p>
        </p:txBody>
      </p:sp>
      <p:pic>
        <p:nvPicPr>
          <p:cNvPr id="1026" name="Picture 2" descr="Blog #4: Quick introduction to Ergonomic Keyboard – Human Factor Blog">
            <a:extLst>
              <a:ext uri="{FF2B5EF4-FFF2-40B4-BE49-F238E27FC236}">
                <a16:creationId xmlns:a16="http://schemas.microsoft.com/office/drawing/2014/main" id="{1D2F4298-6C8B-418C-8799-7ADEA2BD8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6" y="1822399"/>
            <a:ext cx="5362575" cy="2452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24E59FE-37CB-4597-B5FA-6D2C1205B224}"/>
              </a:ext>
            </a:extLst>
          </p:cNvPr>
          <p:cNvSpPr txBox="1"/>
          <p:nvPr/>
        </p:nvSpPr>
        <p:spPr>
          <a:xfrm>
            <a:off x="485776" y="1822399"/>
            <a:ext cx="5276850" cy="3046988"/>
          </a:xfrm>
          <a:prstGeom prst="rect">
            <a:avLst/>
          </a:prstGeom>
          <a:noFill/>
        </p:spPr>
        <p:txBody>
          <a:bodyPr wrap="square" rtlCol="0">
            <a:spAutoFit/>
          </a:bodyPr>
          <a:lstStyle/>
          <a:p>
            <a:pPr marL="285750" indent="-285750">
              <a:buFont typeface="Arial" panose="020B0604020202020204" pitchFamily="34" charset="0"/>
              <a:buChar char="•"/>
            </a:pPr>
            <a:r>
              <a:rPr lang="en-US" sz="2400"/>
              <a:t>When using a keyboard and mouse, keep the mouse close to keyboard to limit reaching out for the mouse.</a:t>
            </a:r>
          </a:p>
          <a:p>
            <a:endParaRPr lang="en-US" sz="2400"/>
          </a:p>
          <a:p>
            <a:pPr marL="285750" indent="-285750">
              <a:buFont typeface="Arial" panose="020B0604020202020204" pitchFamily="34" charset="0"/>
              <a:buChar char="•"/>
            </a:pPr>
            <a:r>
              <a:rPr lang="en-US" sz="2400"/>
              <a:t>Having an ergonomic keyboard will assist in limiting awkward postures at the wrist and elbows and help keep wrist in neutral posture</a:t>
            </a:r>
            <a:r>
              <a:rPr lang="en-US"/>
              <a:t>.</a:t>
            </a:r>
          </a:p>
        </p:txBody>
      </p:sp>
      <p:sp>
        <p:nvSpPr>
          <p:cNvPr id="16" name="Arrow: Right 15">
            <a:extLst>
              <a:ext uri="{FF2B5EF4-FFF2-40B4-BE49-F238E27FC236}">
                <a16:creationId xmlns:a16="http://schemas.microsoft.com/office/drawing/2014/main" id="{6D256B6D-6F0C-43C1-92C8-78E6EC4FAFF5}"/>
              </a:ext>
            </a:extLst>
          </p:cNvPr>
          <p:cNvSpPr/>
          <p:nvPr/>
        </p:nvSpPr>
        <p:spPr>
          <a:xfrm>
            <a:off x="5438775" y="2800351"/>
            <a:ext cx="781050" cy="552450"/>
          </a:xfrm>
          <a:prstGeom prst="rightArrow">
            <a:avLst/>
          </a:prstGeom>
          <a:solidFill>
            <a:srgbClr val="0C377B"/>
          </a:solidFill>
          <a:ln>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11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7F51-FB80-44A2-8D7F-4321E0CB7C01}"/>
              </a:ext>
            </a:extLst>
          </p:cNvPr>
          <p:cNvSpPr>
            <a:spLocks noGrp="1"/>
          </p:cNvSpPr>
          <p:nvPr>
            <p:ph type="title"/>
          </p:nvPr>
        </p:nvSpPr>
        <p:spPr>
          <a:xfrm>
            <a:off x="609600" y="262931"/>
            <a:ext cx="10972800" cy="1143000"/>
          </a:xfrm>
        </p:spPr>
        <p:txBody>
          <a:bodyPr/>
          <a:lstStyle/>
          <a:p>
            <a:pPr algn="l"/>
            <a:r>
              <a:rPr lang="en-US">
                <a:latin typeface="+mj-lt"/>
              </a:rPr>
              <a:t>Ergonomic Keyboards</a:t>
            </a:r>
          </a:p>
        </p:txBody>
      </p:sp>
      <p:sp>
        <p:nvSpPr>
          <p:cNvPr id="3" name="Content Placeholder 2">
            <a:extLst>
              <a:ext uri="{FF2B5EF4-FFF2-40B4-BE49-F238E27FC236}">
                <a16:creationId xmlns:a16="http://schemas.microsoft.com/office/drawing/2014/main" id="{E847763E-1487-4F0F-AA05-B676EFDE8FD2}"/>
              </a:ext>
            </a:extLst>
          </p:cNvPr>
          <p:cNvSpPr>
            <a:spLocks noGrp="1"/>
          </p:cNvSpPr>
          <p:nvPr>
            <p:ph idx="1"/>
          </p:nvPr>
        </p:nvSpPr>
        <p:spPr>
          <a:xfrm>
            <a:off x="333375" y="1758516"/>
            <a:ext cx="5905500" cy="4575609"/>
          </a:xfrm>
        </p:spPr>
        <p:txBody>
          <a:bodyPr/>
          <a:lstStyle/>
          <a:p>
            <a:r>
              <a:rPr lang="en-US" sz="2800"/>
              <a:t>Ergonomic keyboards benefits depends on the user and the type of work</a:t>
            </a:r>
          </a:p>
          <a:p>
            <a:endParaRPr lang="en-US"/>
          </a:p>
          <a:p>
            <a:r>
              <a:rPr lang="en-US" sz="2800"/>
              <a:t>Ergonomic keyboards promote neutral wrist posture, but research does not provide conclusive evidence that they reduce the risk of injury</a:t>
            </a:r>
          </a:p>
        </p:txBody>
      </p:sp>
      <p:pic>
        <p:nvPicPr>
          <p:cNvPr id="9" name="Picture 8" descr="A black computer mouse and keyboard&#10;&#10;Description automatically generated">
            <a:extLst>
              <a:ext uri="{FF2B5EF4-FFF2-40B4-BE49-F238E27FC236}">
                <a16:creationId xmlns:a16="http://schemas.microsoft.com/office/drawing/2014/main" id="{E4C42970-208A-4DAF-A08C-E49D0D3306B5}"/>
              </a:ext>
            </a:extLst>
          </p:cNvPr>
          <p:cNvPicPr>
            <a:picLocks noChangeAspect="1"/>
          </p:cNvPicPr>
          <p:nvPr/>
        </p:nvPicPr>
        <p:blipFill>
          <a:blip r:embed="rId2"/>
          <a:stretch>
            <a:fillRect/>
          </a:stretch>
        </p:blipFill>
        <p:spPr>
          <a:xfrm>
            <a:off x="8743781" y="4376736"/>
            <a:ext cx="3236932" cy="2779715"/>
          </a:xfrm>
          <a:prstGeom prst="rect">
            <a:avLst/>
          </a:prstGeom>
        </p:spPr>
      </p:pic>
      <p:pic>
        <p:nvPicPr>
          <p:cNvPr id="11" name="Picture 10">
            <a:extLst>
              <a:ext uri="{FF2B5EF4-FFF2-40B4-BE49-F238E27FC236}">
                <a16:creationId xmlns:a16="http://schemas.microsoft.com/office/drawing/2014/main" id="{CF3DA2D1-DD35-4437-A039-D1FE7642CD22}"/>
              </a:ext>
            </a:extLst>
          </p:cNvPr>
          <p:cNvPicPr>
            <a:picLocks noChangeAspect="1"/>
          </p:cNvPicPr>
          <p:nvPr/>
        </p:nvPicPr>
        <p:blipFill>
          <a:blip r:embed="rId3"/>
          <a:stretch>
            <a:fillRect/>
          </a:stretch>
        </p:blipFill>
        <p:spPr>
          <a:xfrm>
            <a:off x="6915149" y="2633662"/>
            <a:ext cx="2867025" cy="1590675"/>
          </a:xfrm>
          <a:prstGeom prst="rect">
            <a:avLst/>
          </a:prstGeom>
        </p:spPr>
      </p:pic>
      <p:pic>
        <p:nvPicPr>
          <p:cNvPr id="13" name="Picture 12">
            <a:extLst>
              <a:ext uri="{FF2B5EF4-FFF2-40B4-BE49-F238E27FC236}">
                <a16:creationId xmlns:a16="http://schemas.microsoft.com/office/drawing/2014/main" id="{CCB16275-EAD3-483E-A008-142FEB793924}"/>
              </a:ext>
            </a:extLst>
          </p:cNvPr>
          <p:cNvPicPr>
            <a:picLocks noChangeAspect="1"/>
          </p:cNvPicPr>
          <p:nvPr/>
        </p:nvPicPr>
        <p:blipFill>
          <a:blip r:embed="rId4"/>
          <a:stretch>
            <a:fillRect/>
          </a:stretch>
        </p:blipFill>
        <p:spPr>
          <a:xfrm>
            <a:off x="8885088" y="543421"/>
            <a:ext cx="3095625" cy="1476375"/>
          </a:xfrm>
          <a:prstGeom prst="rect">
            <a:avLst/>
          </a:prstGeom>
        </p:spPr>
      </p:pic>
    </p:spTree>
    <p:extLst>
      <p:ext uri="{BB962C8B-B14F-4D97-AF65-F5344CB8AC3E}">
        <p14:creationId xmlns:p14="http://schemas.microsoft.com/office/powerpoint/2010/main" val="47373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0BAD-3E0A-420F-B7D4-7373BB6717A1}"/>
              </a:ext>
            </a:extLst>
          </p:cNvPr>
          <p:cNvSpPr>
            <a:spLocks noGrp="1"/>
          </p:cNvSpPr>
          <p:nvPr>
            <p:ph type="title"/>
          </p:nvPr>
        </p:nvSpPr>
        <p:spPr/>
        <p:txBody>
          <a:bodyPr/>
          <a:lstStyle/>
          <a:p>
            <a:r>
              <a:rPr lang="en-US">
                <a:latin typeface="+mj-lt"/>
              </a:rPr>
              <a:t>Keyboard &amp; Mouse Placement</a:t>
            </a:r>
          </a:p>
        </p:txBody>
      </p:sp>
      <p:sp>
        <p:nvSpPr>
          <p:cNvPr id="3" name="Content Placeholder 2">
            <a:extLst>
              <a:ext uri="{FF2B5EF4-FFF2-40B4-BE49-F238E27FC236}">
                <a16:creationId xmlns:a16="http://schemas.microsoft.com/office/drawing/2014/main" id="{42DB6FAF-2569-4A01-8185-C646430DCB09}"/>
              </a:ext>
            </a:extLst>
          </p:cNvPr>
          <p:cNvSpPr>
            <a:spLocks noGrp="1"/>
          </p:cNvSpPr>
          <p:nvPr>
            <p:ph idx="1"/>
          </p:nvPr>
        </p:nvSpPr>
        <p:spPr>
          <a:xfrm>
            <a:off x="609600" y="1600200"/>
            <a:ext cx="6029325" cy="3667125"/>
          </a:xfrm>
        </p:spPr>
        <p:txBody>
          <a:bodyPr>
            <a:normAutofit/>
          </a:bodyPr>
          <a:lstStyle/>
          <a:p>
            <a:r>
              <a:rPr lang="en-US" sz="2800"/>
              <a:t>Ensure mouse &amp; keyboard are on the same work surface</a:t>
            </a:r>
          </a:p>
          <a:p>
            <a:r>
              <a:rPr lang="en-US" sz="2800"/>
              <a:t>Move mouse from the shoulder and not the wrist!</a:t>
            </a:r>
          </a:p>
          <a:p>
            <a:r>
              <a:rPr lang="en-US" sz="2800"/>
              <a:t>Keep mouse as close as possible to reduce movement</a:t>
            </a:r>
          </a:p>
        </p:txBody>
      </p:sp>
      <p:pic>
        <p:nvPicPr>
          <p:cNvPr id="4" name="Picture 3">
            <a:extLst>
              <a:ext uri="{FF2B5EF4-FFF2-40B4-BE49-F238E27FC236}">
                <a16:creationId xmlns:a16="http://schemas.microsoft.com/office/drawing/2014/main" id="{0DE63EC4-1DAF-4A33-92C9-42A8C072553C}"/>
              </a:ext>
            </a:extLst>
          </p:cNvPr>
          <p:cNvPicPr>
            <a:picLocks noChangeAspect="1"/>
          </p:cNvPicPr>
          <p:nvPr/>
        </p:nvPicPr>
        <p:blipFill>
          <a:blip r:embed="rId2"/>
          <a:stretch>
            <a:fillRect/>
          </a:stretch>
        </p:blipFill>
        <p:spPr>
          <a:xfrm>
            <a:off x="6764653" y="2232817"/>
            <a:ext cx="4994911" cy="2081213"/>
          </a:xfrm>
          <a:prstGeom prst="rect">
            <a:avLst/>
          </a:prstGeom>
        </p:spPr>
      </p:pic>
      <p:pic>
        <p:nvPicPr>
          <p:cNvPr id="5" name="Picture 4">
            <a:extLst>
              <a:ext uri="{FF2B5EF4-FFF2-40B4-BE49-F238E27FC236}">
                <a16:creationId xmlns:a16="http://schemas.microsoft.com/office/drawing/2014/main" id="{3166A248-70C4-438B-BC40-8BEEE13130C1}"/>
              </a:ext>
            </a:extLst>
          </p:cNvPr>
          <p:cNvPicPr>
            <a:picLocks noChangeAspect="1"/>
          </p:cNvPicPr>
          <p:nvPr/>
        </p:nvPicPr>
        <p:blipFill>
          <a:blip r:embed="rId3"/>
          <a:stretch>
            <a:fillRect/>
          </a:stretch>
        </p:blipFill>
        <p:spPr>
          <a:xfrm>
            <a:off x="1385888" y="4773611"/>
            <a:ext cx="3514725" cy="1809750"/>
          </a:xfrm>
          <a:prstGeom prst="rect">
            <a:avLst/>
          </a:prstGeom>
        </p:spPr>
      </p:pic>
      <p:grpSp>
        <p:nvGrpSpPr>
          <p:cNvPr id="6" name="Group 5">
            <a:extLst>
              <a:ext uri="{FF2B5EF4-FFF2-40B4-BE49-F238E27FC236}">
                <a16:creationId xmlns:a16="http://schemas.microsoft.com/office/drawing/2014/main" id="{7A129091-7AA5-46B6-83E5-59BCCBBEE91A}"/>
              </a:ext>
            </a:extLst>
          </p:cNvPr>
          <p:cNvGrpSpPr/>
          <p:nvPr/>
        </p:nvGrpSpPr>
        <p:grpSpPr>
          <a:xfrm>
            <a:off x="5033963" y="5183186"/>
            <a:ext cx="2381250" cy="990600"/>
            <a:chOff x="1847850" y="5448300"/>
            <a:chExt cx="2381250" cy="990600"/>
          </a:xfrm>
        </p:grpSpPr>
        <p:sp>
          <p:nvSpPr>
            <p:cNvPr id="7" name="Rectangle 6">
              <a:extLst>
                <a:ext uri="{FF2B5EF4-FFF2-40B4-BE49-F238E27FC236}">
                  <a16:creationId xmlns:a16="http://schemas.microsoft.com/office/drawing/2014/main" id="{7F9A7338-8CAB-4B8D-A647-D139E984154C}"/>
                </a:ext>
              </a:extLst>
            </p:cNvPr>
            <p:cNvSpPr/>
            <p:nvPr/>
          </p:nvSpPr>
          <p:spPr>
            <a:xfrm>
              <a:off x="1847850" y="5448300"/>
              <a:ext cx="2381250" cy="990600"/>
            </a:xfrm>
            <a:prstGeom prst="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B9B9C6-DF66-446A-A9B0-EEB23BC9A7D4}"/>
                </a:ext>
              </a:extLst>
            </p:cNvPr>
            <p:cNvSpPr txBox="1"/>
            <p:nvPr/>
          </p:nvSpPr>
          <p:spPr>
            <a:xfrm>
              <a:off x="1885950" y="5638800"/>
              <a:ext cx="2305050" cy="646331"/>
            </a:xfrm>
            <a:prstGeom prst="rect">
              <a:avLst/>
            </a:prstGeom>
            <a:noFill/>
          </p:spPr>
          <p:txBody>
            <a:bodyPr wrap="square" rtlCol="0">
              <a:spAutoFit/>
            </a:bodyPr>
            <a:lstStyle/>
            <a:p>
              <a:pPr algn="ctr"/>
              <a:r>
                <a:rPr lang="en-US"/>
                <a:t>Place keyboard flat or negative tilt</a:t>
              </a:r>
            </a:p>
          </p:txBody>
        </p:sp>
      </p:grpSp>
    </p:spTree>
    <p:extLst>
      <p:ext uri="{BB962C8B-B14F-4D97-AF65-F5344CB8AC3E}">
        <p14:creationId xmlns:p14="http://schemas.microsoft.com/office/powerpoint/2010/main" val="321363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D896-D433-4A69-AE09-EAFAE685B93C}"/>
              </a:ext>
            </a:extLst>
          </p:cNvPr>
          <p:cNvSpPr>
            <a:spLocks noGrp="1"/>
          </p:cNvSpPr>
          <p:nvPr>
            <p:ph type="title"/>
          </p:nvPr>
        </p:nvSpPr>
        <p:spPr/>
        <p:txBody>
          <a:bodyPr/>
          <a:lstStyle/>
          <a:p>
            <a:r>
              <a:rPr lang="en-US"/>
              <a:t>Mouse Size &amp; Styles</a:t>
            </a:r>
          </a:p>
        </p:txBody>
      </p:sp>
      <p:pic>
        <p:nvPicPr>
          <p:cNvPr id="4" name="Content Placeholder 3">
            <a:extLst>
              <a:ext uri="{FF2B5EF4-FFF2-40B4-BE49-F238E27FC236}">
                <a16:creationId xmlns:a16="http://schemas.microsoft.com/office/drawing/2014/main" id="{F4C6F4DA-6AF7-4A46-AB7A-9BBA619585D9}"/>
              </a:ext>
            </a:extLst>
          </p:cNvPr>
          <p:cNvPicPr>
            <a:picLocks noGrp="1" noChangeAspect="1"/>
          </p:cNvPicPr>
          <p:nvPr>
            <p:ph idx="1"/>
          </p:nvPr>
        </p:nvPicPr>
        <p:blipFill>
          <a:blip r:embed="rId2"/>
          <a:stretch>
            <a:fillRect/>
          </a:stretch>
        </p:blipFill>
        <p:spPr>
          <a:xfrm>
            <a:off x="3891118" y="1581151"/>
            <a:ext cx="3017733" cy="4305300"/>
          </a:xfrm>
          <a:prstGeom prst="rect">
            <a:avLst/>
          </a:prstGeom>
        </p:spPr>
      </p:pic>
      <p:sp>
        <p:nvSpPr>
          <p:cNvPr id="5" name="TextBox 4">
            <a:extLst>
              <a:ext uri="{FF2B5EF4-FFF2-40B4-BE49-F238E27FC236}">
                <a16:creationId xmlns:a16="http://schemas.microsoft.com/office/drawing/2014/main" id="{D95C82EA-8C1B-4860-9AC2-A4D6EE0421C0}"/>
              </a:ext>
            </a:extLst>
          </p:cNvPr>
          <p:cNvSpPr txBox="1"/>
          <p:nvPr/>
        </p:nvSpPr>
        <p:spPr>
          <a:xfrm>
            <a:off x="323850" y="1797050"/>
            <a:ext cx="3017733" cy="923330"/>
          </a:xfrm>
          <a:prstGeom prst="rect">
            <a:avLst/>
          </a:prstGeom>
          <a:noFill/>
        </p:spPr>
        <p:txBody>
          <a:bodyPr wrap="square" rtlCol="0">
            <a:spAutoFit/>
          </a:bodyPr>
          <a:lstStyle/>
          <a:p>
            <a:r>
              <a:rPr lang="en-US"/>
              <a:t>Find an appropriate mouse that </a:t>
            </a:r>
            <a:r>
              <a:rPr lang="en-US" b="1"/>
              <a:t>fits your hand’s width and length</a:t>
            </a:r>
            <a:r>
              <a:rPr lang="en-US"/>
              <a:t>.</a:t>
            </a:r>
          </a:p>
        </p:txBody>
      </p:sp>
      <p:sp>
        <p:nvSpPr>
          <p:cNvPr id="6" name="TextBox 5">
            <a:extLst>
              <a:ext uri="{FF2B5EF4-FFF2-40B4-BE49-F238E27FC236}">
                <a16:creationId xmlns:a16="http://schemas.microsoft.com/office/drawing/2014/main" id="{ABB5B7DB-3431-41FE-8B68-F2521FC5A6FB}"/>
              </a:ext>
            </a:extLst>
          </p:cNvPr>
          <p:cNvSpPr txBox="1"/>
          <p:nvPr/>
        </p:nvSpPr>
        <p:spPr>
          <a:xfrm>
            <a:off x="428625" y="3099792"/>
            <a:ext cx="2305050" cy="923330"/>
          </a:xfrm>
          <a:prstGeom prst="rect">
            <a:avLst/>
          </a:prstGeom>
          <a:noFill/>
        </p:spPr>
        <p:txBody>
          <a:bodyPr wrap="square" rtlCol="0">
            <a:spAutoFit/>
          </a:bodyPr>
          <a:lstStyle/>
          <a:p>
            <a:r>
              <a:rPr lang="en-US"/>
              <a:t>When the mouse is </a:t>
            </a:r>
            <a:r>
              <a:rPr lang="en-US" b="1"/>
              <a:t>too small</a:t>
            </a:r>
            <a:r>
              <a:rPr lang="en-US"/>
              <a:t>, over-gripping could occur</a:t>
            </a:r>
          </a:p>
        </p:txBody>
      </p:sp>
      <p:sp>
        <p:nvSpPr>
          <p:cNvPr id="7" name="TextBox 6">
            <a:extLst>
              <a:ext uri="{FF2B5EF4-FFF2-40B4-BE49-F238E27FC236}">
                <a16:creationId xmlns:a16="http://schemas.microsoft.com/office/drawing/2014/main" id="{A15CF5E0-8EB7-4A4A-A183-1BEB8760A172}"/>
              </a:ext>
            </a:extLst>
          </p:cNvPr>
          <p:cNvSpPr txBox="1"/>
          <p:nvPr/>
        </p:nvSpPr>
        <p:spPr>
          <a:xfrm>
            <a:off x="495300" y="4533900"/>
            <a:ext cx="2305050" cy="923330"/>
          </a:xfrm>
          <a:prstGeom prst="rect">
            <a:avLst/>
          </a:prstGeom>
          <a:noFill/>
        </p:spPr>
        <p:txBody>
          <a:bodyPr wrap="square" rtlCol="0">
            <a:spAutoFit/>
          </a:bodyPr>
          <a:lstStyle/>
          <a:p>
            <a:r>
              <a:rPr lang="en-US"/>
              <a:t>When the mouse is </a:t>
            </a:r>
            <a:r>
              <a:rPr lang="en-US" b="1"/>
              <a:t>too large</a:t>
            </a:r>
            <a:r>
              <a:rPr lang="en-US"/>
              <a:t>, pinch grip could occur</a:t>
            </a:r>
          </a:p>
        </p:txBody>
      </p:sp>
      <p:sp>
        <p:nvSpPr>
          <p:cNvPr id="8" name="Rectangle: Rounded Corners 7">
            <a:extLst>
              <a:ext uri="{FF2B5EF4-FFF2-40B4-BE49-F238E27FC236}">
                <a16:creationId xmlns:a16="http://schemas.microsoft.com/office/drawing/2014/main" id="{6548D925-3498-4D89-82DB-661F8CBC76FA}"/>
              </a:ext>
            </a:extLst>
          </p:cNvPr>
          <p:cNvSpPr/>
          <p:nvPr/>
        </p:nvSpPr>
        <p:spPr>
          <a:xfrm>
            <a:off x="200025" y="1687215"/>
            <a:ext cx="2762250" cy="1143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5C23FBA-DD4E-4823-BAE5-9B25C057A921}"/>
              </a:ext>
            </a:extLst>
          </p:cNvPr>
          <p:cNvSpPr/>
          <p:nvPr/>
        </p:nvSpPr>
        <p:spPr>
          <a:xfrm>
            <a:off x="200025" y="3023444"/>
            <a:ext cx="2762250" cy="1143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2505FD9-6852-48B0-8B50-072991068EBA}"/>
              </a:ext>
            </a:extLst>
          </p:cNvPr>
          <p:cNvSpPr/>
          <p:nvPr/>
        </p:nvSpPr>
        <p:spPr>
          <a:xfrm>
            <a:off x="200025" y="4424065"/>
            <a:ext cx="2762250" cy="11430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01CE9E0-EB79-4476-8826-3DA2509C4CB0}"/>
              </a:ext>
            </a:extLst>
          </p:cNvPr>
          <p:cNvSpPr/>
          <p:nvPr/>
        </p:nvSpPr>
        <p:spPr>
          <a:xfrm>
            <a:off x="3105150" y="2066925"/>
            <a:ext cx="704850" cy="276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05E0476-D7E7-4C6D-A955-7FD1F3429BF4}"/>
              </a:ext>
            </a:extLst>
          </p:cNvPr>
          <p:cNvSpPr/>
          <p:nvPr/>
        </p:nvSpPr>
        <p:spPr>
          <a:xfrm>
            <a:off x="3091017" y="4776192"/>
            <a:ext cx="704850" cy="2762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A2B8332-C547-4288-9DBF-1A891A4959AB}"/>
              </a:ext>
            </a:extLst>
          </p:cNvPr>
          <p:cNvSpPr/>
          <p:nvPr/>
        </p:nvSpPr>
        <p:spPr>
          <a:xfrm>
            <a:off x="3105150" y="3415060"/>
            <a:ext cx="704850" cy="3143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113AE52-2706-4820-A36F-E9FB9A2815AD}"/>
              </a:ext>
            </a:extLst>
          </p:cNvPr>
          <p:cNvPicPr/>
          <p:nvPr/>
        </p:nvPicPr>
        <p:blipFill>
          <a:blip r:embed="rId3">
            <a:extLst>
              <a:ext uri="{BEBA8EAE-BF5A-486C-A8C5-ECC9F3942E4B}">
                <a14:imgProps xmlns:a14="http://schemas.microsoft.com/office/drawing/2010/main">
                  <a14:imgLayer r:embed="rId4">
                    <a14:imgEffect>
                      <a14:backgroundRemoval t="6222" b="93778" l="9778" r="89778">
                        <a14:foregroundMark x1="50667" y1="93778" x2="50667" y2="93778"/>
                        <a14:foregroundMark x1="34222" y1="12444" x2="34222" y2="12444"/>
                        <a14:foregroundMark x1="37333" y1="6222" x2="37333" y2="6222"/>
                      </a14:backgroundRemoval>
                    </a14:imgEffect>
                  </a14:imgLayer>
                </a14:imgProps>
              </a:ext>
              <a:ext uri="{28A0092B-C50C-407E-A947-70E740481C1C}">
                <a14:useLocalDpi xmlns:a14="http://schemas.microsoft.com/office/drawing/2010/main" val="0"/>
              </a:ext>
            </a:extLst>
          </a:blip>
          <a:srcRect/>
          <a:stretch>
            <a:fillRect/>
          </a:stretch>
        </p:blipFill>
        <p:spPr bwMode="auto">
          <a:xfrm>
            <a:off x="10287000" y="3009304"/>
            <a:ext cx="1905000" cy="1905000"/>
          </a:xfrm>
          <a:prstGeom prst="rect">
            <a:avLst/>
          </a:prstGeom>
          <a:noFill/>
          <a:ln>
            <a:noFill/>
          </a:ln>
        </p:spPr>
      </p:pic>
      <p:pic>
        <p:nvPicPr>
          <p:cNvPr id="15" name="Picture 14">
            <a:extLst>
              <a:ext uri="{FF2B5EF4-FFF2-40B4-BE49-F238E27FC236}">
                <a16:creationId xmlns:a16="http://schemas.microsoft.com/office/drawing/2014/main" id="{EF5D3672-C8AE-4EBD-9BAC-AE8733CA95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01025" y="4209009"/>
            <a:ext cx="1914525" cy="2104390"/>
          </a:xfrm>
          <a:prstGeom prst="rect">
            <a:avLst/>
          </a:prstGeom>
          <a:noFill/>
          <a:ln>
            <a:noFill/>
          </a:ln>
        </p:spPr>
      </p:pic>
      <p:pic>
        <p:nvPicPr>
          <p:cNvPr id="16" name="Picture 15">
            <a:extLst>
              <a:ext uri="{FF2B5EF4-FFF2-40B4-BE49-F238E27FC236}">
                <a16:creationId xmlns:a16="http://schemas.microsoft.com/office/drawing/2014/main" id="{A40883DE-B883-4ADB-8652-41F82745A2B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263" b="92105" l="9434" r="89434">
                        <a14:foregroundMark x1="52830" y1="7895" x2="52830" y2="7895"/>
                        <a14:foregroundMark x1="56604" y1="8947" x2="56604" y2="8947"/>
                        <a14:foregroundMark x1="54340" y1="8421" x2="54340" y2="8421"/>
                        <a14:foregroundMark x1="54340" y1="7368" x2="54340" y2="7368"/>
                        <a14:foregroundMark x1="53585" y1="5789" x2="53585" y2="5789"/>
                        <a14:foregroundMark x1="26415" y1="92105" x2="26415" y2="92105"/>
                      </a14:backgroundRemoval>
                    </a14:imgEffect>
                  </a14:imgLayer>
                </a14:imgProps>
              </a:ext>
            </a:extLst>
          </a:blip>
          <a:stretch>
            <a:fillRect/>
          </a:stretch>
        </p:blipFill>
        <p:spPr>
          <a:xfrm>
            <a:off x="7896224" y="2895985"/>
            <a:ext cx="2524125" cy="1809750"/>
          </a:xfrm>
          <a:prstGeom prst="rect">
            <a:avLst/>
          </a:prstGeom>
        </p:spPr>
      </p:pic>
      <p:sp>
        <p:nvSpPr>
          <p:cNvPr id="17" name="TextBox 16">
            <a:extLst>
              <a:ext uri="{FF2B5EF4-FFF2-40B4-BE49-F238E27FC236}">
                <a16:creationId xmlns:a16="http://schemas.microsoft.com/office/drawing/2014/main" id="{347955D5-3347-4FCA-A65B-2C22AF14186C}"/>
              </a:ext>
            </a:extLst>
          </p:cNvPr>
          <p:cNvSpPr txBox="1"/>
          <p:nvPr/>
        </p:nvSpPr>
        <p:spPr>
          <a:xfrm>
            <a:off x="8602999" y="1662368"/>
            <a:ext cx="2759024" cy="923330"/>
          </a:xfrm>
          <a:prstGeom prst="rect">
            <a:avLst/>
          </a:prstGeom>
          <a:noFill/>
        </p:spPr>
        <p:txBody>
          <a:bodyPr wrap="square" rtlCol="0">
            <a:spAutoFit/>
          </a:bodyPr>
          <a:lstStyle/>
          <a:p>
            <a:pPr algn="ctr"/>
            <a:r>
              <a:rPr lang="en-US" b="1" u="sng"/>
              <a:t>Types of Ergonomic Mice</a:t>
            </a:r>
          </a:p>
          <a:p>
            <a:pPr marL="285750" indent="-285750" algn="ctr">
              <a:buFont typeface="Arial" panose="020B0604020202020204" pitchFamily="34" charset="0"/>
              <a:buChar char="•"/>
            </a:pPr>
            <a:r>
              <a:rPr lang="en-US"/>
              <a:t>Trackball</a:t>
            </a:r>
          </a:p>
          <a:p>
            <a:pPr marL="285750" indent="-285750" algn="ctr">
              <a:buFont typeface="Arial" panose="020B0604020202020204" pitchFamily="34" charset="0"/>
              <a:buChar char="•"/>
            </a:pPr>
            <a:r>
              <a:rPr lang="en-US"/>
              <a:t>Vertical</a:t>
            </a:r>
          </a:p>
        </p:txBody>
      </p:sp>
      <p:sp>
        <p:nvSpPr>
          <p:cNvPr id="18" name="Rectangle 17">
            <a:extLst>
              <a:ext uri="{FF2B5EF4-FFF2-40B4-BE49-F238E27FC236}">
                <a16:creationId xmlns:a16="http://schemas.microsoft.com/office/drawing/2014/main" id="{7AF75C87-DA94-44A8-9A77-D5FD19F5DE15}"/>
              </a:ext>
            </a:extLst>
          </p:cNvPr>
          <p:cNvSpPr/>
          <p:nvPr/>
        </p:nvSpPr>
        <p:spPr>
          <a:xfrm>
            <a:off x="8653771" y="1522196"/>
            <a:ext cx="2759023" cy="1143000"/>
          </a:xfrm>
          <a:prstGeom prst="rect">
            <a:avLst/>
          </a:prstGeom>
          <a:noFill/>
          <a:ln w="127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2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24A3-0822-4539-AEDD-534B90933C59}"/>
              </a:ext>
            </a:extLst>
          </p:cNvPr>
          <p:cNvSpPr>
            <a:spLocks noGrp="1"/>
          </p:cNvSpPr>
          <p:nvPr>
            <p:ph type="title"/>
          </p:nvPr>
        </p:nvSpPr>
        <p:spPr/>
        <p:txBody>
          <a:bodyPr/>
          <a:lstStyle/>
          <a:p>
            <a:r>
              <a:rPr lang="en-US">
                <a:latin typeface="+mj-lt"/>
              </a:rPr>
              <a:t>Use Quick Keys When Possible</a:t>
            </a:r>
          </a:p>
        </p:txBody>
      </p:sp>
      <p:pic>
        <p:nvPicPr>
          <p:cNvPr id="4" name="Content Placeholder 3">
            <a:extLst>
              <a:ext uri="{FF2B5EF4-FFF2-40B4-BE49-F238E27FC236}">
                <a16:creationId xmlns:a16="http://schemas.microsoft.com/office/drawing/2014/main" id="{C672F550-4A56-401B-98CF-CBA7233E56E3}"/>
              </a:ext>
            </a:extLst>
          </p:cNvPr>
          <p:cNvPicPr>
            <a:picLocks noGrp="1" noChangeAspect="1"/>
          </p:cNvPicPr>
          <p:nvPr>
            <p:ph idx="1"/>
          </p:nvPr>
        </p:nvPicPr>
        <p:blipFill>
          <a:blip r:embed="rId2"/>
          <a:stretch>
            <a:fillRect/>
          </a:stretch>
        </p:blipFill>
        <p:spPr>
          <a:xfrm>
            <a:off x="2257425" y="1718469"/>
            <a:ext cx="7677150" cy="4505325"/>
          </a:xfrm>
          <a:prstGeom prst="rect">
            <a:avLst/>
          </a:prstGeom>
        </p:spPr>
      </p:pic>
    </p:spTree>
    <p:extLst>
      <p:ext uri="{BB962C8B-B14F-4D97-AF65-F5344CB8AC3E}">
        <p14:creationId xmlns:p14="http://schemas.microsoft.com/office/powerpoint/2010/main" val="330288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9A7B-F5AC-4A49-9E8C-3077B088821A}"/>
              </a:ext>
            </a:extLst>
          </p:cNvPr>
          <p:cNvSpPr>
            <a:spLocks noGrp="1"/>
          </p:cNvSpPr>
          <p:nvPr>
            <p:ph type="title"/>
          </p:nvPr>
        </p:nvSpPr>
        <p:spPr/>
        <p:txBody>
          <a:bodyPr/>
          <a:lstStyle/>
          <a:p>
            <a:r>
              <a:rPr lang="en-US">
                <a:latin typeface="+mj-lt"/>
              </a:rPr>
              <a:t>Ergo What?</a:t>
            </a:r>
          </a:p>
        </p:txBody>
      </p:sp>
      <p:sp>
        <p:nvSpPr>
          <p:cNvPr id="3" name="Content Placeholder 2">
            <a:extLst>
              <a:ext uri="{FF2B5EF4-FFF2-40B4-BE49-F238E27FC236}">
                <a16:creationId xmlns:a16="http://schemas.microsoft.com/office/drawing/2014/main" id="{1A063597-F9F3-46B0-9A53-F3CB64406AA0}"/>
              </a:ext>
            </a:extLst>
          </p:cNvPr>
          <p:cNvSpPr>
            <a:spLocks noGrp="1"/>
          </p:cNvSpPr>
          <p:nvPr>
            <p:ph idx="1"/>
          </p:nvPr>
        </p:nvSpPr>
        <p:spPr>
          <a:xfrm>
            <a:off x="918754" y="1546091"/>
            <a:ext cx="5177246" cy="4763022"/>
          </a:xfrm>
        </p:spPr>
        <p:txBody>
          <a:bodyPr>
            <a:normAutofit/>
          </a:bodyPr>
          <a:lstStyle/>
          <a:p>
            <a:r>
              <a:rPr lang="en-US">
                <a:latin typeface="+mn-lt"/>
              </a:rPr>
              <a:t>Ergonomics is the study of the relationship between people and their working environment, especially the equipment they use.</a:t>
            </a:r>
          </a:p>
          <a:p>
            <a:r>
              <a:rPr lang="en-US">
                <a:latin typeface="+mn-lt"/>
              </a:rPr>
              <a:t>Ergonomics allows designing or redesigning tasks to fit the worker</a:t>
            </a:r>
          </a:p>
          <a:p>
            <a:pPr marL="0" indent="0">
              <a:buNone/>
            </a:pPr>
            <a:endParaRPr lang="en-US"/>
          </a:p>
        </p:txBody>
      </p:sp>
      <p:pic>
        <p:nvPicPr>
          <p:cNvPr id="5" name="Picture 4">
            <a:extLst>
              <a:ext uri="{FF2B5EF4-FFF2-40B4-BE49-F238E27FC236}">
                <a16:creationId xmlns:a16="http://schemas.microsoft.com/office/drawing/2014/main" id="{F7E2B1F5-C3FC-4293-909B-AE073864C2DF}"/>
              </a:ext>
            </a:extLst>
          </p:cNvPr>
          <p:cNvPicPr>
            <a:picLocks noChangeAspect="1"/>
          </p:cNvPicPr>
          <p:nvPr/>
        </p:nvPicPr>
        <p:blipFill rotWithShape="1">
          <a:blip r:embed="rId2"/>
          <a:srcRect l="10762" r="27599" b="-2"/>
          <a:stretch/>
        </p:blipFill>
        <p:spPr>
          <a:xfrm>
            <a:off x="7320027" y="1853696"/>
            <a:ext cx="3496019" cy="3388979"/>
          </a:xfrm>
          <a:prstGeom prst="rect">
            <a:avLst/>
          </a:prstGeom>
        </p:spPr>
      </p:pic>
    </p:spTree>
    <p:extLst>
      <p:ext uri="{BB962C8B-B14F-4D97-AF65-F5344CB8AC3E}">
        <p14:creationId xmlns:p14="http://schemas.microsoft.com/office/powerpoint/2010/main" val="206029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B91EE-8A05-4D4F-8811-48E1916113C0}"/>
              </a:ext>
            </a:extLst>
          </p:cNvPr>
          <p:cNvSpPr>
            <a:spLocks noGrp="1"/>
          </p:cNvSpPr>
          <p:nvPr>
            <p:ph type="title"/>
          </p:nvPr>
        </p:nvSpPr>
        <p:spPr/>
        <p:txBody>
          <a:bodyPr/>
          <a:lstStyle/>
          <a:p>
            <a:r>
              <a:rPr lang="en-US"/>
              <a:t>Monitor Placement</a:t>
            </a:r>
          </a:p>
        </p:txBody>
      </p:sp>
      <p:sp>
        <p:nvSpPr>
          <p:cNvPr id="4" name="Content Placeholder 3">
            <a:extLst>
              <a:ext uri="{FF2B5EF4-FFF2-40B4-BE49-F238E27FC236}">
                <a16:creationId xmlns:a16="http://schemas.microsoft.com/office/drawing/2014/main" id="{913FBA19-ECBD-4E41-A041-207E68A26A47}"/>
              </a:ext>
            </a:extLst>
          </p:cNvPr>
          <p:cNvSpPr>
            <a:spLocks noGrp="1"/>
          </p:cNvSpPr>
          <p:nvPr>
            <p:ph idx="1"/>
          </p:nvPr>
        </p:nvSpPr>
        <p:spPr>
          <a:xfrm>
            <a:off x="609599" y="1600200"/>
            <a:ext cx="6276975" cy="3686175"/>
          </a:xfrm>
        </p:spPr>
        <p:txBody>
          <a:bodyPr/>
          <a:lstStyle/>
          <a:p>
            <a:r>
              <a:rPr lang="en-US" sz="2800" b="1"/>
              <a:t>Distance</a:t>
            </a:r>
            <a:r>
              <a:rPr lang="en-US" sz="2800"/>
              <a:t> – Arm’s length away</a:t>
            </a:r>
          </a:p>
          <a:p>
            <a:endParaRPr lang="en-US" sz="2800"/>
          </a:p>
          <a:p>
            <a:r>
              <a:rPr lang="en-US" sz="2800" b="1"/>
              <a:t>Height</a:t>
            </a:r>
            <a:r>
              <a:rPr lang="en-US" sz="2800"/>
              <a:t> – Top of monitor will be in a straight line with your eyes</a:t>
            </a:r>
          </a:p>
          <a:p>
            <a:endParaRPr lang="en-US" sz="2800"/>
          </a:p>
          <a:p>
            <a:r>
              <a:rPr lang="en-US" sz="2800" b="1"/>
              <a:t>Location</a:t>
            </a:r>
            <a:r>
              <a:rPr lang="en-US" sz="2800"/>
              <a:t> – Directly in front of you </a:t>
            </a:r>
          </a:p>
        </p:txBody>
      </p:sp>
      <p:pic>
        <p:nvPicPr>
          <p:cNvPr id="5" name="Picture 4">
            <a:extLst>
              <a:ext uri="{FF2B5EF4-FFF2-40B4-BE49-F238E27FC236}">
                <a16:creationId xmlns:a16="http://schemas.microsoft.com/office/drawing/2014/main" id="{BF101409-3813-4889-A64B-FA6C946CBEE2}"/>
              </a:ext>
            </a:extLst>
          </p:cNvPr>
          <p:cNvPicPr>
            <a:picLocks noChangeAspect="1"/>
          </p:cNvPicPr>
          <p:nvPr/>
        </p:nvPicPr>
        <p:blipFill rotWithShape="1">
          <a:blip r:embed="rId2"/>
          <a:srcRect l="3502" r="2661"/>
          <a:stretch/>
        </p:blipFill>
        <p:spPr>
          <a:xfrm>
            <a:off x="7191375" y="1600200"/>
            <a:ext cx="3190875" cy="3686175"/>
          </a:xfrm>
          <a:prstGeom prst="rect">
            <a:avLst/>
          </a:prstGeom>
        </p:spPr>
      </p:pic>
    </p:spTree>
    <p:extLst>
      <p:ext uri="{BB962C8B-B14F-4D97-AF65-F5344CB8AC3E}">
        <p14:creationId xmlns:p14="http://schemas.microsoft.com/office/powerpoint/2010/main" val="204134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05FC-1950-48B4-AC92-967C4F2B8AF5}"/>
              </a:ext>
            </a:extLst>
          </p:cNvPr>
          <p:cNvSpPr>
            <a:spLocks noGrp="1"/>
          </p:cNvSpPr>
          <p:nvPr>
            <p:ph type="title"/>
          </p:nvPr>
        </p:nvSpPr>
        <p:spPr/>
        <p:txBody>
          <a:bodyPr vert="horz" lIns="91440" tIns="45720" rIns="91440" bIns="45720" rtlCol="0" anchor="ctr">
            <a:normAutofit/>
          </a:bodyPr>
          <a:lstStyle/>
          <a:p>
            <a:r>
              <a:rPr lang="en-US" b="1" i="0" kern="1200">
                <a:latin typeface="+mj-lt"/>
                <a:ea typeface="+mj-ea"/>
                <a:cs typeface="Avenir Next Regular"/>
              </a:rPr>
              <a:t>Maximize Screen Space</a:t>
            </a:r>
          </a:p>
        </p:txBody>
      </p:sp>
      <p:pic>
        <p:nvPicPr>
          <p:cNvPr id="3" name="Picture 2">
            <a:extLst>
              <a:ext uri="{FF2B5EF4-FFF2-40B4-BE49-F238E27FC236}">
                <a16:creationId xmlns:a16="http://schemas.microsoft.com/office/drawing/2014/main" id="{BC924CFD-1741-4EFD-A83D-57AA95BA8404}"/>
              </a:ext>
            </a:extLst>
          </p:cNvPr>
          <p:cNvPicPr>
            <a:picLocks noChangeAspect="1"/>
          </p:cNvPicPr>
          <p:nvPr/>
        </p:nvPicPr>
        <p:blipFill>
          <a:blip r:embed="rId2"/>
          <a:stretch>
            <a:fillRect/>
          </a:stretch>
        </p:blipFill>
        <p:spPr>
          <a:xfrm>
            <a:off x="1655656" y="3175890"/>
            <a:ext cx="8763000" cy="3057525"/>
          </a:xfrm>
          <a:prstGeom prst="rect">
            <a:avLst/>
          </a:prstGeom>
        </p:spPr>
      </p:pic>
      <p:sp>
        <p:nvSpPr>
          <p:cNvPr id="6" name="TextBox 5">
            <a:extLst>
              <a:ext uri="{FF2B5EF4-FFF2-40B4-BE49-F238E27FC236}">
                <a16:creationId xmlns:a16="http://schemas.microsoft.com/office/drawing/2014/main" id="{BE38653A-4022-4AED-A06E-CE2C0A3A441B}"/>
              </a:ext>
            </a:extLst>
          </p:cNvPr>
          <p:cNvSpPr txBox="1"/>
          <p:nvPr/>
        </p:nvSpPr>
        <p:spPr>
          <a:xfrm>
            <a:off x="1572411" y="1535623"/>
            <a:ext cx="4144254" cy="830997"/>
          </a:xfrm>
          <a:prstGeom prst="rect">
            <a:avLst/>
          </a:prstGeom>
          <a:noFill/>
        </p:spPr>
        <p:txBody>
          <a:bodyPr wrap="square" rtlCol="0">
            <a:spAutoFit/>
          </a:bodyPr>
          <a:lstStyle/>
          <a:p>
            <a:r>
              <a:rPr lang="en-US" sz="2400"/>
              <a:t>When using one monitor as the primary monitor. </a:t>
            </a:r>
          </a:p>
        </p:txBody>
      </p:sp>
      <p:sp>
        <p:nvSpPr>
          <p:cNvPr id="7" name="TextBox 6">
            <a:extLst>
              <a:ext uri="{FF2B5EF4-FFF2-40B4-BE49-F238E27FC236}">
                <a16:creationId xmlns:a16="http://schemas.microsoft.com/office/drawing/2014/main" id="{6A90C81A-4AB0-4B9B-9DF0-7FCBCE815453}"/>
              </a:ext>
            </a:extLst>
          </p:cNvPr>
          <p:cNvSpPr txBox="1"/>
          <p:nvPr/>
        </p:nvSpPr>
        <p:spPr>
          <a:xfrm>
            <a:off x="6261464" y="1504094"/>
            <a:ext cx="3901440" cy="830997"/>
          </a:xfrm>
          <a:prstGeom prst="rect">
            <a:avLst/>
          </a:prstGeom>
          <a:noFill/>
        </p:spPr>
        <p:txBody>
          <a:bodyPr wrap="square" rtlCol="0">
            <a:spAutoFit/>
          </a:bodyPr>
          <a:lstStyle/>
          <a:p>
            <a:r>
              <a:rPr lang="en-US" sz="2400"/>
              <a:t>When using both monitors equally</a:t>
            </a:r>
          </a:p>
        </p:txBody>
      </p:sp>
      <p:sp>
        <p:nvSpPr>
          <p:cNvPr id="9" name="Arrow: Down 8">
            <a:extLst>
              <a:ext uri="{FF2B5EF4-FFF2-40B4-BE49-F238E27FC236}">
                <a16:creationId xmlns:a16="http://schemas.microsoft.com/office/drawing/2014/main" id="{BADBC104-9025-4F96-8EAD-023F25BF9F11}"/>
              </a:ext>
            </a:extLst>
          </p:cNvPr>
          <p:cNvSpPr/>
          <p:nvPr/>
        </p:nvSpPr>
        <p:spPr>
          <a:xfrm>
            <a:off x="3497006" y="2464769"/>
            <a:ext cx="461554" cy="64658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C25E0CD-746B-4830-965D-F66AD127BB6C}"/>
              </a:ext>
            </a:extLst>
          </p:cNvPr>
          <p:cNvSpPr/>
          <p:nvPr/>
        </p:nvSpPr>
        <p:spPr>
          <a:xfrm>
            <a:off x="7881770" y="2457381"/>
            <a:ext cx="461554" cy="64658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94ED98B-E84E-424C-BA12-0F840EA00D88}"/>
              </a:ext>
            </a:extLst>
          </p:cNvPr>
          <p:cNvSpPr/>
          <p:nvPr/>
        </p:nvSpPr>
        <p:spPr>
          <a:xfrm>
            <a:off x="1524000" y="1550930"/>
            <a:ext cx="4192665" cy="784277"/>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2DD0517-FEFC-4F00-8BE5-F1947DE03009}"/>
              </a:ext>
            </a:extLst>
          </p:cNvPr>
          <p:cNvSpPr/>
          <p:nvPr/>
        </p:nvSpPr>
        <p:spPr>
          <a:xfrm>
            <a:off x="6096001" y="1567038"/>
            <a:ext cx="4171406" cy="768169"/>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1287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98CF-70BB-4D50-9ED2-CAD9D6CCF8B6}"/>
              </a:ext>
            </a:extLst>
          </p:cNvPr>
          <p:cNvSpPr>
            <a:spLocks noGrp="1"/>
          </p:cNvSpPr>
          <p:nvPr>
            <p:ph type="title"/>
          </p:nvPr>
        </p:nvSpPr>
        <p:spPr>
          <a:xfrm>
            <a:off x="474942" y="182847"/>
            <a:ext cx="10972800" cy="1143000"/>
          </a:xfrm>
        </p:spPr>
        <p:txBody>
          <a:bodyPr/>
          <a:lstStyle/>
          <a:p>
            <a:pPr algn="l"/>
            <a:r>
              <a:rPr lang="en-US">
                <a:latin typeface="+mj-lt"/>
              </a:rPr>
              <a:t>Illumination &amp; Glare</a:t>
            </a:r>
          </a:p>
        </p:txBody>
      </p:sp>
      <p:grpSp>
        <p:nvGrpSpPr>
          <p:cNvPr id="21" name="Group 20">
            <a:extLst>
              <a:ext uri="{FF2B5EF4-FFF2-40B4-BE49-F238E27FC236}">
                <a16:creationId xmlns:a16="http://schemas.microsoft.com/office/drawing/2014/main" id="{14F0DF7D-4383-49EA-A5B2-C82979201C97}"/>
              </a:ext>
            </a:extLst>
          </p:cNvPr>
          <p:cNvGrpSpPr/>
          <p:nvPr/>
        </p:nvGrpSpPr>
        <p:grpSpPr>
          <a:xfrm>
            <a:off x="375799" y="1796540"/>
            <a:ext cx="3761944" cy="1505414"/>
            <a:chOff x="375799" y="1573526"/>
            <a:chExt cx="3761944" cy="1505414"/>
          </a:xfrm>
        </p:grpSpPr>
        <p:sp>
          <p:nvSpPr>
            <p:cNvPr id="4" name="TextBox 3">
              <a:extLst>
                <a:ext uri="{FF2B5EF4-FFF2-40B4-BE49-F238E27FC236}">
                  <a16:creationId xmlns:a16="http://schemas.microsoft.com/office/drawing/2014/main" id="{C08145C5-5296-4F08-8EBB-3F8597A997FE}"/>
                </a:ext>
              </a:extLst>
            </p:cNvPr>
            <p:cNvSpPr txBox="1"/>
            <p:nvPr/>
          </p:nvSpPr>
          <p:spPr>
            <a:xfrm>
              <a:off x="474942" y="1612151"/>
              <a:ext cx="3662801" cy="1323439"/>
            </a:xfrm>
            <a:prstGeom prst="rect">
              <a:avLst/>
            </a:prstGeom>
            <a:noFill/>
          </p:spPr>
          <p:txBody>
            <a:bodyPr wrap="square" rtlCol="0">
              <a:spAutoFit/>
            </a:bodyPr>
            <a:lstStyle/>
            <a:p>
              <a:r>
                <a:rPr lang="en-US" sz="2000" b="1"/>
                <a:t>Avoid glare from:</a:t>
              </a:r>
            </a:p>
            <a:p>
              <a:pPr marL="285750" indent="-285750">
                <a:buFont typeface="Arial" panose="020B0604020202020204" pitchFamily="34" charset="0"/>
                <a:buChar char="•"/>
              </a:pPr>
              <a:r>
                <a:rPr lang="en-US" sz="2000"/>
                <a:t>Overhead lights</a:t>
              </a:r>
            </a:p>
            <a:p>
              <a:pPr marL="285750" indent="-285750">
                <a:buFont typeface="Arial" panose="020B0604020202020204" pitchFamily="34" charset="0"/>
                <a:buChar char="•"/>
              </a:pPr>
              <a:r>
                <a:rPr lang="en-US" sz="2000"/>
                <a:t>Windows behind the monitor</a:t>
              </a:r>
            </a:p>
            <a:p>
              <a:pPr marL="285750" indent="-285750">
                <a:buFont typeface="Arial" panose="020B0604020202020204" pitchFamily="34" charset="0"/>
                <a:buChar char="•"/>
              </a:pPr>
              <a:r>
                <a:rPr lang="en-US" sz="2000"/>
                <a:t>Windows behind the worker</a:t>
              </a:r>
              <a:endParaRPr lang="en-US"/>
            </a:p>
          </p:txBody>
        </p:sp>
        <p:sp>
          <p:nvSpPr>
            <p:cNvPr id="3" name="Rectangle: Rounded Corners 2">
              <a:extLst>
                <a:ext uri="{FF2B5EF4-FFF2-40B4-BE49-F238E27FC236}">
                  <a16:creationId xmlns:a16="http://schemas.microsoft.com/office/drawing/2014/main" id="{16F881A8-42FF-46F5-82AE-4F57095D059F}"/>
                </a:ext>
              </a:extLst>
            </p:cNvPr>
            <p:cNvSpPr/>
            <p:nvPr/>
          </p:nvSpPr>
          <p:spPr>
            <a:xfrm>
              <a:off x="375799" y="1573526"/>
              <a:ext cx="3590925" cy="1505414"/>
            </a:xfrm>
            <a:prstGeom prst="round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8857BBD-EC79-473D-B038-7A65952D0207}"/>
              </a:ext>
            </a:extLst>
          </p:cNvPr>
          <p:cNvGrpSpPr/>
          <p:nvPr/>
        </p:nvGrpSpPr>
        <p:grpSpPr>
          <a:xfrm>
            <a:off x="6766300" y="1371163"/>
            <a:ext cx="3662801" cy="2765273"/>
            <a:chOff x="4264599" y="3722859"/>
            <a:chExt cx="3662801" cy="2765273"/>
          </a:xfrm>
        </p:grpSpPr>
        <p:sp>
          <p:nvSpPr>
            <p:cNvPr id="5" name="TextBox 4">
              <a:extLst>
                <a:ext uri="{FF2B5EF4-FFF2-40B4-BE49-F238E27FC236}">
                  <a16:creationId xmlns:a16="http://schemas.microsoft.com/office/drawing/2014/main" id="{8E5E1A8E-EF9B-44DA-89DF-6626351F4C01}"/>
                </a:ext>
              </a:extLst>
            </p:cNvPr>
            <p:cNvSpPr txBox="1"/>
            <p:nvPr/>
          </p:nvSpPr>
          <p:spPr>
            <a:xfrm>
              <a:off x="4399256" y="3828222"/>
              <a:ext cx="3393486" cy="2554545"/>
            </a:xfrm>
            <a:prstGeom prst="rect">
              <a:avLst/>
            </a:prstGeom>
            <a:noFill/>
          </p:spPr>
          <p:txBody>
            <a:bodyPr wrap="square" rtlCol="0">
              <a:spAutoFit/>
            </a:bodyPr>
            <a:lstStyle/>
            <a:p>
              <a:r>
                <a:rPr lang="en-US" sz="2000" b="1" u="sng"/>
                <a:t>Recommendations:</a:t>
              </a:r>
            </a:p>
            <a:p>
              <a:pPr marL="285750" indent="-285750">
                <a:buFont typeface="Arial" panose="020B0604020202020204" pitchFamily="34" charset="0"/>
                <a:buChar char="•"/>
              </a:pPr>
              <a:r>
                <a:rPr lang="en-US" sz="2000"/>
                <a:t>Task lighting on desktop </a:t>
              </a:r>
            </a:p>
            <a:p>
              <a:pPr marL="285750" indent="-285750">
                <a:buFont typeface="Arial" panose="020B0604020202020204" pitchFamily="34" charset="0"/>
                <a:buChar char="•"/>
              </a:pPr>
              <a:r>
                <a:rPr lang="en-US" sz="2000"/>
                <a:t>Shine task light on keyboard/paperwork, not the screen</a:t>
              </a:r>
            </a:p>
            <a:p>
              <a:pPr marL="285750" indent="-285750">
                <a:buFont typeface="Arial" panose="020B0604020202020204" pitchFamily="34" charset="0"/>
                <a:buChar char="•"/>
              </a:pPr>
              <a:r>
                <a:rPr lang="en-US" sz="2000"/>
                <a:t>Close blinds behind monitor</a:t>
              </a:r>
            </a:p>
            <a:p>
              <a:pPr marL="285750" indent="-285750">
                <a:buFont typeface="Arial" panose="020B0604020202020204" pitchFamily="34" charset="0"/>
                <a:buChar char="•"/>
              </a:pPr>
              <a:r>
                <a:rPr lang="en-US" sz="2000"/>
                <a:t>Set monitor at a right angle to the window</a:t>
              </a:r>
            </a:p>
          </p:txBody>
        </p:sp>
        <p:sp>
          <p:nvSpPr>
            <p:cNvPr id="15" name="Rectangle: Rounded Corners 14">
              <a:extLst>
                <a:ext uri="{FF2B5EF4-FFF2-40B4-BE49-F238E27FC236}">
                  <a16:creationId xmlns:a16="http://schemas.microsoft.com/office/drawing/2014/main" id="{EBB5DED3-0B24-4012-A3CF-FE32152FDC51}"/>
                </a:ext>
              </a:extLst>
            </p:cNvPr>
            <p:cNvSpPr/>
            <p:nvPr/>
          </p:nvSpPr>
          <p:spPr>
            <a:xfrm>
              <a:off x="4264599" y="3722859"/>
              <a:ext cx="3662801" cy="2765273"/>
            </a:xfrm>
            <a:prstGeom prst="round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756C8426-2B21-4A85-A583-A53CB70D1BA5}"/>
              </a:ext>
            </a:extLst>
          </p:cNvPr>
          <p:cNvPicPr>
            <a:picLocks noChangeAspect="1"/>
          </p:cNvPicPr>
          <p:nvPr/>
        </p:nvPicPr>
        <p:blipFill>
          <a:blip r:embed="rId2"/>
          <a:stretch>
            <a:fillRect/>
          </a:stretch>
        </p:blipFill>
        <p:spPr>
          <a:xfrm>
            <a:off x="375799" y="3555033"/>
            <a:ext cx="3590925" cy="1948268"/>
          </a:xfrm>
          <a:prstGeom prst="rect">
            <a:avLst/>
          </a:prstGeom>
        </p:spPr>
      </p:pic>
      <p:pic>
        <p:nvPicPr>
          <p:cNvPr id="19" name="Picture 18">
            <a:extLst>
              <a:ext uri="{FF2B5EF4-FFF2-40B4-BE49-F238E27FC236}">
                <a16:creationId xmlns:a16="http://schemas.microsoft.com/office/drawing/2014/main" id="{B678858D-6652-4121-937D-B8278E8CA3CD}"/>
              </a:ext>
            </a:extLst>
          </p:cNvPr>
          <p:cNvPicPr>
            <a:picLocks noChangeAspect="1"/>
          </p:cNvPicPr>
          <p:nvPr/>
        </p:nvPicPr>
        <p:blipFill>
          <a:blip r:embed="rId3"/>
          <a:stretch>
            <a:fillRect/>
          </a:stretch>
        </p:blipFill>
        <p:spPr>
          <a:xfrm>
            <a:off x="6766300" y="4282434"/>
            <a:ext cx="3662801" cy="2459691"/>
          </a:xfrm>
          <a:prstGeom prst="rect">
            <a:avLst/>
          </a:prstGeom>
        </p:spPr>
      </p:pic>
      <p:sp>
        <p:nvSpPr>
          <p:cNvPr id="22" name="Arrow: Right 21">
            <a:extLst>
              <a:ext uri="{FF2B5EF4-FFF2-40B4-BE49-F238E27FC236}">
                <a16:creationId xmlns:a16="http://schemas.microsoft.com/office/drawing/2014/main" id="{F3416DB0-A8F0-4981-80F6-E361C65EF2A2}"/>
              </a:ext>
            </a:extLst>
          </p:cNvPr>
          <p:cNvSpPr/>
          <p:nvPr/>
        </p:nvSpPr>
        <p:spPr>
          <a:xfrm>
            <a:off x="4406526" y="2268023"/>
            <a:ext cx="2038350" cy="485775"/>
          </a:xfrm>
          <a:prstGeom prst="rightArrow">
            <a:avLst/>
          </a:prstGeom>
          <a:solidFill>
            <a:srgbClr val="0C377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36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315D-ECD7-4B89-856C-229149268D19}"/>
              </a:ext>
            </a:extLst>
          </p:cNvPr>
          <p:cNvSpPr>
            <a:spLocks noGrp="1"/>
          </p:cNvSpPr>
          <p:nvPr>
            <p:ph type="title" idx="4294967295"/>
          </p:nvPr>
        </p:nvSpPr>
        <p:spPr>
          <a:xfrm>
            <a:off x="431805" y="158003"/>
            <a:ext cx="10972800" cy="1143000"/>
          </a:xfrm>
        </p:spPr>
        <p:txBody>
          <a:bodyPr/>
          <a:lstStyle/>
          <a:p>
            <a:r>
              <a:rPr lang="en-US">
                <a:latin typeface="+mj-lt"/>
              </a:rPr>
              <a:t>Take Care of Your Eyes</a:t>
            </a:r>
          </a:p>
        </p:txBody>
      </p:sp>
      <p:sp>
        <p:nvSpPr>
          <p:cNvPr id="4" name="Content Placeholder 2">
            <a:extLst>
              <a:ext uri="{FF2B5EF4-FFF2-40B4-BE49-F238E27FC236}">
                <a16:creationId xmlns:a16="http://schemas.microsoft.com/office/drawing/2014/main" id="{34FA7602-2A4B-4A5A-A7A7-9359A69CC072}"/>
              </a:ext>
            </a:extLst>
          </p:cNvPr>
          <p:cNvSpPr>
            <a:spLocks noGrp="1"/>
          </p:cNvSpPr>
          <p:nvPr>
            <p:ph idx="4294967295"/>
          </p:nvPr>
        </p:nvSpPr>
        <p:spPr>
          <a:xfrm>
            <a:off x="592143" y="1301002"/>
            <a:ext cx="5326062" cy="4982839"/>
          </a:xfrm>
        </p:spPr>
        <p:txBody>
          <a:bodyPr anchor="ctr">
            <a:noAutofit/>
          </a:bodyPr>
          <a:lstStyle/>
          <a:p>
            <a:r>
              <a:rPr lang="en-US" sz="2400" b="1">
                <a:solidFill>
                  <a:srgbClr val="000000"/>
                </a:solidFill>
                <a:latin typeface="+mn-lt"/>
              </a:rPr>
              <a:t>20/20/20 Rule</a:t>
            </a:r>
          </a:p>
          <a:p>
            <a:pPr lvl="1"/>
            <a:r>
              <a:rPr lang="en-US" sz="2000">
                <a:solidFill>
                  <a:srgbClr val="000000"/>
                </a:solidFill>
                <a:latin typeface="+mn-lt"/>
              </a:rPr>
              <a:t>Every 20 minutes, focus on something 20 feet away for 20 seconds</a:t>
            </a:r>
          </a:p>
          <a:p>
            <a:r>
              <a:rPr lang="en-US" sz="2400" b="1">
                <a:solidFill>
                  <a:srgbClr val="000000"/>
                </a:solidFill>
                <a:latin typeface="+mn-lt"/>
              </a:rPr>
              <a:t>Take Micro Rest Breaks Every Hour</a:t>
            </a:r>
          </a:p>
          <a:p>
            <a:pPr lvl="1"/>
            <a:r>
              <a:rPr lang="en-US" sz="2000">
                <a:solidFill>
                  <a:srgbClr val="000000"/>
                </a:solidFill>
                <a:latin typeface="+mn-lt"/>
              </a:rPr>
              <a:t>Every 30 minutes take a 2-5-minute break</a:t>
            </a:r>
          </a:p>
          <a:p>
            <a:r>
              <a:rPr lang="en-US" sz="2400" b="1">
                <a:solidFill>
                  <a:srgbClr val="000000"/>
                </a:solidFill>
                <a:latin typeface="+mn-lt"/>
              </a:rPr>
              <a:t>Balance 2D screen time with 3D hand-work</a:t>
            </a:r>
          </a:p>
          <a:p>
            <a:pPr lvl="1"/>
            <a:r>
              <a:rPr lang="en-US" sz="2000">
                <a:solidFill>
                  <a:srgbClr val="000000"/>
                </a:solidFill>
                <a:latin typeface="+mn-lt"/>
              </a:rPr>
              <a:t>Try crafts, art, building or making something</a:t>
            </a:r>
          </a:p>
          <a:p>
            <a:r>
              <a:rPr lang="en-US" sz="2400" b="1">
                <a:solidFill>
                  <a:srgbClr val="000000"/>
                </a:solidFill>
                <a:latin typeface="+mn-lt"/>
              </a:rPr>
              <a:t>Try activities that require a change in focus from near to far</a:t>
            </a:r>
          </a:p>
          <a:p>
            <a:pPr lvl="1"/>
            <a:r>
              <a:rPr lang="en-US" sz="2000">
                <a:solidFill>
                  <a:srgbClr val="000000"/>
                </a:solidFill>
                <a:latin typeface="+mn-lt"/>
              </a:rPr>
              <a:t>Frisbee/catch</a:t>
            </a:r>
          </a:p>
          <a:p>
            <a:r>
              <a:rPr lang="en-US" sz="2400" b="1">
                <a:solidFill>
                  <a:srgbClr val="000000"/>
                </a:solidFill>
                <a:latin typeface="+mn-lt"/>
              </a:rPr>
              <a:t>Turn off screens 1-2 hours before bed</a:t>
            </a:r>
          </a:p>
        </p:txBody>
      </p:sp>
      <p:pic>
        <p:nvPicPr>
          <p:cNvPr id="5" name="image115.jpeg" descr="A picture containing person, man, indoor, glasses  Description automatically generated">
            <a:extLst>
              <a:ext uri="{FF2B5EF4-FFF2-40B4-BE49-F238E27FC236}">
                <a16:creationId xmlns:a16="http://schemas.microsoft.com/office/drawing/2014/main" id="{101B8D7B-9F78-4DE1-9995-5C389FEB1FB2}"/>
              </a:ext>
            </a:extLst>
          </p:cNvPr>
          <p:cNvPicPr/>
          <p:nvPr/>
        </p:nvPicPr>
        <p:blipFill rotWithShape="1">
          <a:blip r:embed="rId2" cstate="print">
            <a:alphaModFix/>
          </a:blip>
          <a:srcRect l="5306" r="9365"/>
          <a:stretch/>
        </p:blipFill>
        <p:spPr>
          <a:xfrm>
            <a:off x="8917282" y="4301377"/>
            <a:ext cx="2859558"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6" name="image112.jpeg" descr="A person throwing a ball  Description automatically generated">
            <a:extLst>
              <a:ext uri="{FF2B5EF4-FFF2-40B4-BE49-F238E27FC236}">
                <a16:creationId xmlns:a16="http://schemas.microsoft.com/office/drawing/2014/main" id="{FA7E688B-930D-412F-82E9-9A36139CC54A}"/>
              </a:ext>
            </a:extLst>
          </p:cNvPr>
          <p:cNvPicPr/>
          <p:nvPr/>
        </p:nvPicPr>
        <p:blipFill rotWithShape="1">
          <a:blip r:embed="rId3" cstate="print">
            <a:alphaModFix/>
          </a:blip>
          <a:srcRect t="11402" r="-7" b="2592"/>
          <a:stretch/>
        </p:blipFill>
        <p:spPr>
          <a:xfrm>
            <a:off x="6854932" y="2373596"/>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15" descr="20 seconds - slubne-suknie.info">
            <a:extLst>
              <a:ext uri="{FF2B5EF4-FFF2-40B4-BE49-F238E27FC236}">
                <a16:creationId xmlns:a16="http://schemas.microsoft.com/office/drawing/2014/main" id="{6AC99D64-D5B8-4D81-98CA-974F93BE5B0B}"/>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13792" r="1" b="2060"/>
          <a:stretch/>
        </p:blipFill>
        <p:spPr bwMode="auto">
          <a:xfrm>
            <a:off x="8565058" y="463082"/>
            <a:ext cx="3524595" cy="2965918"/>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71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58EF-BE83-4695-802F-9D81C5C8D7A5}"/>
              </a:ext>
            </a:extLst>
          </p:cNvPr>
          <p:cNvSpPr>
            <a:spLocks noGrp="1"/>
          </p:cNvSpPr>
          <p:nvPr>
            <p:ph type="title"/>
          </p:nvPr>
        </p:nvSpPr>
        <p:spPr>
          <a:xfrm>
            <a:off x="609600" y="36524"/>
            <a:ext cx="10972800" cy="1143000"/>
          </a:xfrm>
        </p:spPr>
        <p:txBody>
          <a:bodyPr/>
          <a:lstStyle/>
          <a:p>
            <a:r>
              <a:rPr lang="en-US">
                <a:latin typeface="+mj-lt"/>
              </a:rPr>
              <a:t>Change it up – Use the Kitchen!</a:t>
            </a:r>
          </a:p>
        </p:txBody>
      </p:sp>
      <p:sp>
        <p:nvSpPr>
          <p:cNvPr id="3" name="Rectangle 7">
            <a:extLst>
              <a:ext uri="{FF2B5EF4-FFF2-40B4-BE49-F238E27FC236}">
                <a16:creationId xmlns:a16="http://schemas.microsoft.com/office/drawing/2014/main" id="{60B01527-CCF6-4102-BAC9-C020116D9935}"/>
              </a:ext>
            </a:extLst>
          </p:cNvPr>
          <p:cNvSpPr>
            <a:spLocks noChangeArrowheads="1"/>
          </p:cNvSpPr>
          <p:nvPr/>
        </p:nvSpPr>
        <p:spPr bwMode="auto">
          <a:xfrm>
            <a:off x="166652" y="1986298"/>
            <a:ext cx="3463632"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252525"/>
                </a:solidFill>
                <a:effectLst/>
                <a:latin typeface="Arial" panose="020B0604020202020204" pitchFamily="34" charset="0"/>
                <a:ea typeface="Arial" panose="020B0604020202020204" pitchFamily="34" charset="0"/>
              </a:rPr>
              <a:t>Take advantage of your portable laptop &amp; use alternative workspaces </a:t>
            </a:r>
            <a:r>
              <a:rPr kumimoji="0" lang="en-US" altLang="en-US" sz="2000" b="1" i="0" u="sng" strike="noStrike" cap="none" normalizeH="0" baseline="0">
                <a:ln>
                  <a:noFill/>
                </a:ln>
                <a:solidFill>
                  <a:srgbClr val="252525"/>
                </a:solidFill>
                <a:effectLst/>
                <a:latin typeface="Arial" panose="020B0604020202020204" pitchFamily="34" charset="0"/>
                <a:ea typeface="Arial" panose="020B0604020202020204" pitchFamily="34" charset="0"/>
              </a:rPr>
              <a:t>for short durations or specific tasks</a:t>
            </a:r>
            <a:endParaRPr kumimoji="0" lang="en-US" altLang="en-US" sz="800" b="1" i="0" u="sng"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66F6E16-49E0-49F5-8A50-F0487599E4A1}"/>
              </a:ext>
            </a:extLst>
          </p:cNvPr>
          <p:cNvPicPr>
            <a:picLocks noChangeAspect="1"/>
          </p:cNvPicPr>
          <p:nvPr/>
        </p:nvPicPr>
        <p:blipFill rotWithShape="1">
          <a:blip r:embed="rId2"/>
          <a:srcRect l="16773" r="14849"/>
          <a:stretch/>
        </p:blipFill>
        <p:spPr>
          <a:xfrm>
            <a:off x="3844834" y="1426942"/>
            <a:ext cx="4646023" cy="5195927"/>
          </a:xfrm>
          <a:prstGeom prst="rect">
            <a:avLst/>
          </a:prstGeom>
        </p:spPr>
      </p:pic>
      <p:cxnSp>
        <p:nvCxnSpPr>
          <p:cNvPr id="5" name="Straight Connector 4">
            <a:extLst>
              <a:ext uri="{FF2B5EF4-FFF2-40B4-BE49-F238E27FC236}">
                <a16:creationId xmlns:a16="http://schemas.microsoft.com/office/drawing/2014/main" id="{D04E603A-0A22-4FA3-A334-0150387A6CE2}"/>
              </a:ext>
            </a:extLst>
          </p:cNvPr>
          <p:cNvCxnSpPr>
            <a:cxnSpLocks/>
          </p:cNvCxnSpPr>
          <p:nvPr/>
        </p:nvCxnSpPr>
        <p:spPr>
          <a:xfrm>
            <a:off x="5834743" y="1417639"/>
            <a:ext cx="0" cy="4521198"/>
          </a:xfrm>
          <a:prstGeom prst="line">
            <a:avLst/>
          </a:prstGeom>
          <a:ln w="381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B0FB715D-ECBC-4C7E-9A2C-6B5A323EBA03}"/>
              </a:ext>
            </a:extLst>
          </p:cNvPr>
          <p:cNvCxnSpPr/>
          <p:nvPr/>
        </p:nvCxnSpPr>
        <p:spPr>
          <a:xfrm>
            <a:off x="5895703" y="2560320"/>
            <a:ext cx="0" cy="531223"/>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5BB4FD71-CA05-4105-9541-A62C0EF1F375}"/>
              </a:ext>
            </a:extLst>
          </p:cNvPr>
          <p:cNvCxnSpPr>
            <a:cxnSpLocks/>
          </p:cNvCxnSpPr>
          <p:nvPr/>
        </p:nvCxnSpPr>
        <p:spPr>
          <a:xfrm>
            <a:off x="5895703" y="3091543"/>
            <a:ext cx="648788" cy="113211"/>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FE3B9E9B-5B4B-474F-8230-339AFA5AFAB5}"/>
              </a:ext>
            </a:extLst>
          </p:cNvPr>
          <p:cNvSpPr txBox="1"/>
          <p:nvPr/>
        </p:nvSpPr>
        <p:spPr>
          <a:xfrm>
            <a:off x="8917577" y="3076515"/>
            <a:ext cx="2926080" cy="2862322"/>
          </a:xfrm>
          <a:prstGeom prst="rect">
            <a:avLst/>
          </a:prstGeom>
          <a:noFill/>
        </p:spPr>
        <p:txBody>
          <a:bodyPr wrap="square" rtlCol="0">
            <a:spAutoFit/>
          </a:bodyPr>
          <a:lstStyle/>
          <a:p>
            <a:pPr lvl="0" eaLnBrk="0" fontAlgn="base" hangingPunct="0">
              <a:spcBef>
                <a:spcPct val="0"/>
              </a:spcBef>
              <a:spcAft>
                <a:spcPct val="0"/>
              </a:spcAft>
            </a:pPr>
            <a:r>
              <a:rPr lang="en-US" altLang="en-US" b="1" u="sng">
                <a:solidFill>
                  <a:srgbClr val="252525"/>
                </a:solidFill>
                <a:latin typeface="Arial" panose="020B0604020202020204" pitchFamily="34" charset="0"/>
              </a:rPr>
              <a:t>Postures:</a:t>
            </a:r>
          </a:p>
          <a:p>
            <a:pPr marL="171450" lvl="0" indent="-171450" eaLnBrk="0" fontAlgn="base" hangingPunct="0">
              <a:spcBef>
                <a:spcPct val="0"/>
              </a:spcBef>
              <a:spcAft>
                <a:spcPct val="0"/>
              </a:spcAft>
              <a:buFont typeface="Arial" panose="020B0604020202020204" pitchFamily="34" charset="0"/>
              <a:buChar char="•"/>
            </a:pPr>
            <a:r>
              <a:rPr lang="en-US" altLang="en-US">
                <a:solidFill>
                  <a:srgbClr val="252525"/>
                </a:solidFill>
                <a:latin typeface="Arial" panose="020B0604020202020204" pitchFamily="34" charset="0"/>
              </a:rPr>
              <a:t>Orange line – posture is aligned to support the low back and neck</a:t>
            </a:r>
          </a:p>
          <a:p>
            <a:pPr marL="171450" lvl="0" indent="-171450" eaLnBrk="0" fontAlgn="base" hangingPunct="0">
              <a:spcBef>
                <a:spcPct val="0"/>
              </a:spcBef>
              <a:spcAft>
                <a:spcPct val="0"/>
              </a:spcAft>
              <a:buFont typeface="Arial" panose="020B0604020202020204" pitchFamily="34" charset="0"/>
              <a:buChar char="•"/>
            </a:pPr>
            <a:r>
              <a:rPr lang="en-US" altLang="en-US">
                <a:solidFill>
                  <a:srgbClr val="252525"/>
                </a:solidFill>
                <a:latin typeface="Arial" panose="020B0604020202020204" pitchFamily="34" charset="0"/>
              </a:rPr>
              <a:t>Blue line - elbow is at torso’s side at about 90 degrees</a:t>
            </a:r>
          </a:p>
          <a:p>
            <a:pPr marL="171450" lvl="0" indent="-171450" eaLnBrk="0" fontAlgn="base" hangingPunct="0">
              <a:spcBef>
                <a:spcPct val="0"/>
              </a:spcBef>
              <a:spcAft>
                <a:spcPct val="0"/>
              </a:spcAft>
              <a:buFont typeface="Arial" panose="020B0604020202020204" pitchFamily="34" charset="0"/>
              <a:buChar char="•"/>
            </a:pPr>
            <a:r>
              <a:rPr lang="en-US" altLang="en-US">
                <a:solidFill>
                  <a:srgbClr val="252525"/>
                </a:solidFill>
                <a:latin typeface="Arial" panose="020B0604020202020204" pitchFamily="34" charset="0"/>
              </a:rPr>
              <a:t>Foot is supported by footrest under counter</a:t>
            </a:r>
          </a:p>
          <a:p>
            <a:endParaRPr lang="en-US"/>
          </a:p>
        </p:txBody>
      </p:sp>
    </p:spTree>
    <p:extLst>
      <p:ext uri="{BB962C8B-B14F-4D97-AF65-F5344CB8AC3E}">
        <p14:creationId xmlns:p14="http://schemas.microsoft.com/office/powerpoint/2010/main" val="269552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640C-8A77-43B8-9716-0515FA3D6F7B}"/>
              </a:ext>
            </a:extLst>
          </p:cNvPr>
          <p:cNvSpPr>
            <a:spLocks noGrp="1"/>
          </p:cNvSpPr>
          <p:nvPr>
            <p:ph type="title"/>
          </p:nvPr>
        </p:nvSpPr>
        <p:spPr>
          <a:xfrm>
            <a:off x="609600" y="681717"/>
            <a:ext cx="3142268" cy="5494565"/>
          </a:xfrm>
        </p:spPr>
        <p:txBody>
          <a:bodyPr anchor="ctr">
            <a:normAutofit/>
          </a:bodyPr>
          <a:lstStyle/>
          <a:p>
            <a:r>
              <a:rPr lang="en-US"/>
              <a:t>Avoid Working from Bed</a:t>
            </a:r>
          </a:p>
        </p:txBody>
      </p:sp>
      <p:pic>
        <p:nvPicPr>
          <p:cNvPr id="14" name="Picture 13">
            <a:extLst>
              <a:ext uri="{FF2B5EF4-FFF2-40B4-BE49-F238E27FC236}">
                <a16:creationId xmlns:a16="http://schemas.microsoft.com/office/drawing/2014/main" id="{CECCB17F-3C20-4D8C-8C7F-08F7C555B701}"/>
              </a:ext>
            </a:extLst>
          </p:cNvPr>
          <p:cNvPicPr>
            <a:picLocks noChangeAspect="1"/>
          </p:cNvPicPr>
          <p:nvPr/>
        </p:nvPicPr>
        <p:blipFill>
          <a:blip r:embed="rId2"/>
          <a:stretch>
            <a:fillRect/>
          </a:stretch>
        </p:blipFill>
        <p:spPr>
          <a:xfrm>
            <a:off x="4042507" y="75381"/>
            <a:ext cx="5082639" cy="6754338"/>
          </a:xfrm>
          <a:prstGeom prst="rect">
            <a:avLst/>
          </a:prstGeom>
          <a:noFill/>
        </p:spPr>
      </p:pic>
    </p:spTree>
    <p:extLst>
      <p:ext uri="{BB962C8B-B14F-4D97-AF65-F5344CB8AC3E}">
        <p14:creationId xmlns:p14="http://schemas.microsoft.com/office/powerpoint/2010/main" val="3971477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BAC-1223-40C6-9A2D-A3378AFA9251}"/>
              </a:ext>
            </a:extLst>
          </p:cNvPr>
          <p:cNvSpPr>
            <a:spLocks noGrp="1"/>
          </p:cNvSpPr>
          <p:nvPr>
            <p:ph type="title" idx="4294967295"/>
          </p:nvPr>
        </p:nvSpPr>
        <p:spPr>
          <a:xfrm>
            <a:off x="277264" y="507365"/>
            <a:ext cx="2017713" cy="5626100"/>
          </a:xfrm>
        </p:spPr>
        <p:txBody>
          <a:bodyPr/>
          <a:lstStyle/>
          <a:p>
            <a:r>
              <a:rPr lang="en-US">
                <a:latin typeface="+mj-lt"/>
              </a:rPr>
              <a:t>Make Time to Move</a:t>
            </a:r>
          </a:p>
        </p:txBody>
      </p:sp>
      <p:grpSp>
        <p:nvGrpSpPr>
          <p:cNvPr id="3" name="Group 2">
            <a:extLst>
              <a:ext uri="{FF2B5EF4-FFF2-40B4-BE49-F238E27FC236}">
                <a16:creationId xmlns:a16="http://schemas.microsoft.com/office/drawing/2014/main" id="{3F5659A9-D5DA-47FC-9106-3F5ADA2CC889}"/>
              </a:ext>
            </a:extLst>
          </p:cNvPr>
          <p:cNvGrpSpPr/>
          <p:nvPr/>
        </p:nvGrpSpPr>
        <p:grpSpPr>
          <a:xfrm>
            <a:off x="2475978" y="681885"/>
            <a:ext cx="7380403" cy="2105030"/>
            <a:chOff x="0" y="341476"/>
            <a:chExt cx="7240043" cy="1975050"/>
          </a:xfrm>
        </p:grpSpPr>
        <p:sp>
          <p:nvSpPr>
            <p:cNvPr id="16" name="Rectangle 15">
              <a:extLst>
                <a:ext uri="{FF2B5EF4-FFF2-40B4-BE49-F238E27FC236}">
                  <a16:creationId xmlns:a16="http://schemas.microsoft.com/office/drawing/2014/main" id="{C6370AAE-AC60-46EE-B1E8-B158AC5BA9DF}"/>
                </a:ext>
              </a:extLst>
            </p:cNvPr>
            <p:cNvSpPr/>
            <p:nvPr/>
          </p:nvSpPr>
          <p:spPr>
            <a:xfrm>
              <a:off x="0" y="341476"/>
              <a:ext cx="7240043" cy="197505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338F59E0-E24C-40B3-9700-DE26E91EE86C}"/>
                </a:ext>
              </a:extLst>
            </p:cNvPr>
            <p:cNvSpPr txBox="1"/>
            <p:nvPr/>
          </p:nvSpPr>
          <p:spPr>
            <a:xfrm>
              <a:off x="0" y="341476"/>
              <a:ext cx="7240043" cy="1975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1908" tIns="395732" rIns="5619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Utilize normal workday transitions</a:t>
              </a:r>
            </a:p>
            <a:p>
              <a:pPr marL="514350" lvl="2" indent="-342900" algn="l" defTabSz="844550">
                <a:lnSpc>
                  <a:spcPct val="90000"/>
                </a:lnSpc>
                <a:spcBef>
                  <a:spcPct val="0"/>
                </a:spcBef>
                <a:spcAft>
                  <a:spcPct val="15000"/>
                </a:spcAft>
                <a:buFont typeface="Courier New" panose="02070309020205020404" pitchFamily="49" charset="0"/>
                <a:buChar char="o"/>
              </a:pPr>
              <a:r>
                <a:rPr lang="en-US" sz="1900" kern="1200"/>
                <a:t>To and from work – take a walk during the time you would drive to work and then again when going home</a:t>
              </a:r>
            </a:p>
            <a:p>
              <a:pPr marL="514350" lvl="2" indent="-342900" algn="l" defTabSz="844550">
                <a:lnSpc>
                  <a:spcPct val="90000"/>
                </a:lnSpc>
                <a:spcBef>
                  <a:spcPct val="0"/>
                </a:spcBef>
                <a:spcAft>
                  <a:spcPct val="15000"/>
                </a:spcAft>
                <a:buFont typeface="Courier New" panose="02070309020205020404" pitchFamily="49" charset="0"/>
                <a:buChar char="o"/>
              </a:pPr>
              <a:r>
                <a:rPr lang="en-US" sz="1900" kern="1200"/>
                <a:t>Up/downstairs  - when going to meetings, go up and down the stairs as if you were really walking to your meeting</a:t>
              </a:r>
            </a:p>
          </p:txBody>
        </p:sp>
      </p:grpSp>
      <p:grpSp>
        <p:nvGrpSpPr>
          <p:cNvPr id="4" name="Group 3">
            <a:extLst>
              <a:ext uri="{FF2B5EF4-FFF2-40B4-BE49-F238E27FC236}">
                <a16:creationId xmlns:a16="http://schemas.microsoft.com/office/drawing/2014/main" id="{E4FA2CF1-B08E-42F9-888D-AA89EB8BC455}"/>
              </a:ext>
            </a:extLst>
          </p:cNvPr>
          <p:cNvGrpSpPr/>
          <p:nvPr/>
        </p:nvGrpSpPr>
        <p:grpSpPr>
          <a:xfrm>
            <a:off x="2475978" y="3039975"/>
            <a:ext cx="7380403" cy="1451770"/>
            <a:chOff x="0" y="2699566"/>
            <a:chExt cx="7240043" cy="1376550"/>
          </a:xfrm>
        </p:grpSpPr>
        <p:sp>
          <p:nvSpPr>
            <p:cNvPr id="14" name="Rectangle 13">
              <a:extLst>
                <a:ext uri="{FF2B5EF4-FFF2-40B4-BE49-F238E27FC236}">
                  <a16:creationId xmlns:a16="http://schemas.microsoft.com/office/drawing/2014/main" id="{F48DE043-DB7F-4631-AA86-B3301442AAA7}"/>
                </a:ext>
              </a:extLst>
            </p:cNvPr>
            <p:cNvSpPr/>
            <p:nvPr/>
          </p:nvSpPr>
          <p:spPr>
            <a:xfrm>
              <a:off x="0" y="2699566"/>
              <a:ext cx="7240043" cy="1376550"/>
            </a:xfrm>
            <a:prstGeom prst="rect">
              <a:avLst/>
            </a:prstGeom>
          </p:spPr>
          <p:style>
            <a:lnRef idx="2">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B7D483FA-7F43-46DD-BF7B-2A87C17690AC}"/>
                </a:ext>
              </a:extLst>
            </p:cNvPr>
            <p:cNvSpPr txBox="1"/>
            <p:nvPr/>
          </p:nvSpPr>
          <p:spPr>
            <a:xfrm>
              <a:off x="0" y="2699566"/>
              <a:ext cx="7240043" cy="1376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1908" tIns="395732" rIns="5619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Stationary stretches and exercises during meetings</a:t>
              </a:r>
            </a:p>
            <a:p>
              <a:pPr marL="171450" lvl="1" indent="-171450" algn="l" defTabSz="844550">
                <a:lnSpc>
                  <a:spcPct val="90000"/>
                </a:lnSpc>
                <a:spcBef>
                  <a:spcPct val="0"/>
                </a:spcBef>
                <a:spcAft>
                  <a:spcPct val="15000"/>
                </a:spcAft>
                <a:buChar char="•"/>
              </a:pPr>
              <a:r>
                <a:rPr lang="en-US" sz="1900" kern="1200"/>
                <a:t>Use a timer for movement break reminders (every 30 minutes)</a:t>
              </a:r>
            </a:p>
          </p:txBody>
        </p:sp>
      </p:grpSp>
      <p:grpSp>
        <p:nvGrpSpPr>
          <p:cNvPr id="5" name="Group 4">
            <a:extLst>
              <a:ext uri="{FF2B5EF4-FFF2-40B4-BE49-F238E27FC236}">
                <a16:creationId xmlns:a16="http://schemas.microsoft.com/office/drawing/2014/main" id="{90EE7454-0A88-4B5C-A7FE-63065452EBEE}"/>
              </a:ext>
            </a:extLst>
          </p:cNvPr>
          <p:cNvGrpSpPr/>
          <p:nvPr/>
        </p:nvGrpSpPr>
        <p:grpSpPr>
          <a:xfrm>
            <a:off x="2837270" y="2814295"/>
            <a:ext cx="5068030" cy="560880"/>
            <a:chOff x="362002" y="2419126"/>
            <a:chExt cx="5068030" cy="560880"/>
          </a:xfrm>
        </p:grpSpPr>
        <p:sp>
          <p:nvSpPr>
            <p:cNvPr id="12" name="Rectangle: Rounded Corners 11">
              <a:extLst>
                <a:ext uri="{FF2B5EF4-FFF2-40B4-BE49-F238E27FC236}">
                  <a16:creationId xmlns:a16="http://schemas.microsoft.com/office/drawing/2014/main" id="{C8FBE66A-8234-492D-914B-865B4A560926}"/>
                </a:ext>
              </a:extLst>
            </p:cNvPr>
            <p:cNvSpPr/>
            <p:nvPr/>
          </p:nvSpPr>
          <p:spPr>
            <a:xfrm>
              <a:off x="362002" y="2419126"/>
              <a:ext cx="5068030" cy="560880"/>
            </a:xfrm>
            <a:prstGeom prst="roundRect">
              <a:avLst/>
            </a:pr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13" name="Rectangle: Rounded Corners 8">
              <a:extLst>
                <a:ext uri="{FF2B5EF4-FFF2-40B4-BE49-F238E27FC236}">
                  <a16:creationId xmlns:a16="http://schemas.microsoft.com/office/drawing/2014/main" id="{DF4BA227-326D-4990-8021-D85B973B6465}"/>
                </a:ext>
              </a:extLst>
            </p:cNvPr>
            <p:cNvSpPr txBox="1"/>
            <p:nvPr/>
          </p:nvSpPr>
          <p:spPr>
            <a:xfrm>
              <a:off x="389382" y="2446506"/>
              <a:ext cx="501327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1559" tIns="0" rIns="191559" bIns="0" numCol="1" spcCol="1270" anchor="ctr" anchorCtr="0">
              <a:noAutofit/>
            </a:bodyPr>
            <a:lstStyle/>
            <a:p>
              <a:pPr marL="0" lvl="0" indent="0" algn="l" defTabSz="844550">
                <a:lnSpc>
                  <a:spcPct val="90000"/>
                </a:lnSpc>
                <a:spcBef>
                  <a:spcPct val="0"/>
                </a:spcBef>
                <a:spcAft>
                  <a:spcPct val="35000"/>
                </a:spcAft>
                <a:buNone/>
              </a:pPr>
              <a:r>
                <a:rPr lang="en-US" sz="1900" kern="1200"/>
                <a:t>During Work</a:t>
              </a:r>
            </a:p>
          </p:txBody>
        </p:sp>
      </p:grpSp>
      <p:grpSp>
        <p:nvGrpSpPr>
          <p:cNvPr id="6" name="Group 5">
            <a:extLst>
              <a:ext uri="{FF2B5EF4-FFF2-40B4-BE49-F238E27FC236}">
                <a16:creationId xmlns:a16="http://schemas.microsoft.com/office/drawing/2014/main" id="{6B418807-EC9E-4BE0-A8BA-2113655547BF}"/>
              </a:ext>
            </a:extLst>
          </p:cNvPr>
          <p:cNvGrpSpPr/>
          <p:nvPr/>
        </p:nvGrpSpPr>
        <p:grpSpPr>
          <a:xfrm>
            <a:off x="2475978" y="4799565"/>
            <a:ext cx="7380403" cy="1451770"/>
            <a:chOff x="0" y="4459156"/>
            <a:chExt cx="7240043" cy="1376550"/>
          </a:xfrm>
        </p:grpSpPr>
        <p:sp>
          <p:nvSpPr>
            <p:cNvPr id="10" name="Rectangle 9">
              <a:extLst>
                <a:ext uri="{FF2B5EF4-FFF2-40B4-BE49-F238E27FC236}">
                  <a16:creationId xmlns:a16="http://schemas.microsoft.com/office/drawing/2014/main" id="{C4F12A9A-BC38-4A0C-9901-8266B851B492}"/>
                </a:ext>
              </a:extLst>
            </p:cNvPr>
            <p:cNvSpPr/>
            <p:nvPr/>
          </p:nvSpPr>
          <p:spPr>
            <a:xfrm>
              <a:off x="0" y="4459156"/>
              <a:ext cx="7240043" cy="1376550"/>
            </a:xfrm>
            <a:prstGeom prst="rect">
              <a:avLst/>
            </a:pr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6684E67D-1012-4364-89EE-E3D614ECD3B6}"/>
                </a:ext>
              </a:extLst>
            </p:cNvPr>
            <p:cNvSpPr txBox="1"/>
            <p:nvPr/>
          </p:nvSpPr>
          <p:spPr>
            <a:xfrm>
              <a:off x="0" y="4459156"/>
              <a:ext cx="7240043" cy="1376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1908" tIns="395732" rIns="5619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Get regular exercise</a:t>
              </a:r>
            </a:p>
            <a:p>
              <a:pPr marL="171450" lvl="1" indent="-171450" algn="l" defTabSz="844550">
                <a:lnSpc>
                  <a:spcPct val="90000"/>
                </a:lnSpc>
                <a:spcBef>
                  <a:spcPct val="0"/>
                </a:spcBef>
                <a:spcAft>
                  <a:spcPct val="15000"/>
                </a:spcAft>
                <a:buChar char="•"/>
              </a:pPr>
              <a:r>
                <a:rPr lang="en-US" sz="1900" kern="1200"/>
                <a:t>Try using UK Wellness or YouTube for workouts (yoga, stretching, etc.)</a:t>
              </a:r>
            </a:p>
          </p:txBody>
        </p:sp>
      </p:grpSp>
      <p:grpSp>
        <p:nvGrpSpPr>
          <p:cNvPr id="7" name="Group 6">
            <a:extLst>
              <a:ext uri="{FF2B5EF4-FFF2-40B4-BE49-F238E27FC236}">
                <a16:creationId xmlns:a16="http://schemas.microsoft.com/office/drawing/2014/main" id="{A719267A-FD75-4BA0-B04D-AAEBF01B50CA}"/>
              </a:ext>
            </a:extLst>
          </p:cNvPr>
          <p:cNvGrpSpPr/>
          <p:nvPr/>
        </p:nvGrpSpPr>
        <p:grpSpPr>
          <a:xfrm>
            <a:off x="2837980" y="4519125"/>
            <a:ext cx="5068030" cy="560880"/>
            <a:chOff x="362002" y="4178716"/>
            <a:chExt cx="5068030" cy="560880"/>
          </a:xfrm>
        </p:grpSpPr>
        <p:sp>
          <p:nvSpPr>
            <p:cNvPr id="8" name="Rectangle: Rounded Corners 7">
              <a:extLst>
                <a:ext uri="{FF2B5EF4-FFF2-40B4-BE49-F238E27FC236}">
                  <a16:creationId xmlns:a16="http://schemas.microsoft.com/office/drawing/2014/main" id="{77C64BD1-A8DC-4A37-AA0C-86760FE86AC2}"/>
                </a:ext>
              </a:extLst>
            </p:cNvPr>
            <p:cNvSpPr/>
            <p:nvPr/>
          </p:nvSpPr>
          <p:spPr>
            <a:xfrm>
              <a:off x="362002" y="4178716"/>
              <a:ext cx="5068030" cy="560880"/>
            </a:xfrm>
            <a:prstGeom prst="roundRect">
              <a:avLst/>
            </a:pr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9" name="Rectangle: Rounded Corners 12">
              <a:extLst>
                <a:ext uri="{FF2B5EF4-FFF2-40B4-BE49-F238E27FC236}">
                  <a16:creationId xmlns:a16="http://schemas.microsoft.com/office/drawing/2014/main" id="{19C9BA74-A0D1-494C-A725-697F8D751FC9}"/>
                </a:ext>
              </a:extLst>
            </p:cNvPr>
            <p:cNvSpPr txBox="1"/>
            <p:nvPr/>
          </p:nvSpPr>
          <p:spPr>
            <a:xfrm>
              <a:off x="389382" y="4206096"/>
              <a:ext cx="501327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1559" tIns="0" rIns="191559" bIns="0" numCol="1" spcCol="1270" anchor="ctr" anchorCtr="0">
              <a:noAutofit/>
            </a:bodyPr>
            <a:lstStyle/>
            <a:p>
              <a:pPr marL="0" lvl="0" indent="0" algn="l" defTabSz="844550">
                <a:lnSpc>
                  <a:spcPct val="90000"/>
                </a:lnSpc>
                <a:spcBef>
                  <a:spcPct val="0"/>
                </a:spcBef>
                <a:spcAft>
                  <a:spcPct val="35000"/>
                </a:spcAft>
                <a:buNone/>
              </a:pPr>
              <a:r>
                <a:rPr lang="en-US" sz="1900" kern="1200"/>
                <a:t>Move More</a:t>
              </a:r>
            </a:p>
          </p:txBody>
        </p:sp>
      </p:grpSp>
      <p:grpSp>
        <p:nvGrpSpPr>
          <p:cNvPr id="18" name="Group 17">
            <a:extLst>
              <a:ext uri="{FF2B5EF4-FFF2-40B4-BE49-F238E27FC236}">
                <a16:creationId xmlns:a16="http://schemas.microsoft.com/office/drawing/2014/main" id="{EF176FDC-30FD-4C74-B152-6F194F370252}"/>
              </a:ext>
            </a:extLst>
          </p:cNvPr>
          <p:cNvGrpSpPr/>
          <p:nvPr/>
        </p:nvGrpSpPr>
        <p:grpSpPr>
          <a:xfrm>
            <a:off x="2837270" y="407768"/>
            <a:ext cx="5068030" cy="560880"/>
            <a:chOff x="362002" y="61036"/>
            <a:chExt cx="5068030" cy="560880"/>
          </a:xfrm>
        </p:grpSpPr>
        <p:sp>
          <p:nvSpPr>
            <p:cNvPr id="19" name="Rectangle: Rounded Corners 18">
              <a:extLst>
                <a:ext uri="{FF2B5EF4-FFF2-40B4-BE49-F238E27FC236}">
                  <a16:creationId xmlns:a16="http://schemas.microsoft.com/office/drawing/2014/main" id="{6BE3EF64-551E-4DC3-9687-41016497390E}"/>
                </a:ext>
              </a:extLst>
            </p:cNvPr>
            <p:cNvSpPr/>
            <p:nvPr/>
          </p:nvSpPr>
          <p:spPr>
            <a:xfrm>
              <a:off x="362002" y="61036"/>
              <a:ext cx="5068030" cy="5608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905D790B-B50F-4C0D-8CBC-23D4A3D35C5D}"/>
                </a:ext>
              </a:extLst>
            </p:cNvPr>
            <p:cNvSpPr txBox="1"/>
            <p:nvPr/>
          </p:nvSpPr>
          <p:spPr>
            <a:xfrm>
              <a:off x="389382" y="88416"/>
              <a:ext cx="5013270"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1559" tIns="0" rIns="191559" bIns="0" numCol="1" spcCol="1270" anchor="ctr" anchorCtr="0">
              <a:noAutofit/>
            </a:bodyPr>
            <a:lstStyle/>
            <a:p>
              <a:pPr marL="0" lvl="0" indent="0" algn="l" defTabSz="844550">
                <a:lnSpc>
                  <a:spcPct val="90000"/>
                </a:lnSpc>
                <a:spcBef>
                  <a:spcPct val="0"/>
                </a:spcBef>
                <a:spcAft>
                  <a:spcPct val="35000"/>
                </a:spcAft>
                <a:buNone/>
              </a:pPr>
              <a:r>
                <a:rPr lang="en-US" sz="1900" kern="1200"/>
                <a:t>Between Work Tasks</a:t>
              </a:r>
            </a:p>
          </p:txBody>
        </p:sp>
      </p:grpSp>
    </p:spTree>
    <p:extLst>
      <p:ext uri="{BB962C8B-B14F-4D97-AF65-F5344CB8AC3E}">
        <p14:creationId xmlns:p14="http://schemas.microsoft.com/office/powerpoint/2010/main" val="187788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764AF-2712-4741-93CE-FC977B410790}"/>
              </a:ext>
            </a:extLst>
          </p:cNvPr>
          <p:cNvSpPr>
            <a:spLocks noGrp="1"/>
          </p:cNvSpPr>
          <p:nvPr>
            <p:ph type="title"/>
          </p:nvPr>
        </p:nvSpPr>
        <p:spPr>
          <a:xfrm>
            <a:off x="609599" y="7939"/>
            <a:ext cx="10972800" cy="1143000"/>
          </a:xfrm>
        </p:spPr>
        <p:txBody>
          <a:bodyPr anchor="ctr">
            <a:normAutofit/>
          </a:bodyPr>
          <a:lstStyle/>
          <a:p>
            <a:r>
              <a:rPr lang="en-US">
                <a:latin typeface="+mj-lt"/>
              </a:rPr>
              <a:t>Stretches</a:t>
            </a:r>
          </a:p>
        </p:txBody>
      </p:sp>
      <p:pic>
        <p:nvPicPr>
          <p:cNvPr id="3" name="Picture 2">
            <a:extLst>
              <a:ext uri="{FF2B5EF4-FFF2-40B4-BE49-F238E27FC236}">
                <a16:creationId xmlns:a16="http://schemas.microsoft.com/office/drawing/2014/main" id="{E61DB9B6-98A0-43FD-817A-9843A97D34BA}"/>
              </a:ext>
            </a:extLst>
          </p:cNvPr>
          <p:cNvPicPr>
            <a:picLocks noChangeAspect="1"/>
          </p:cNvPicPr>
          <p:nvPr/>
        </p:nvPicPr>
        <p:blipFill>
          <a:blip r:embed="rId2"/>
          <a:stretch>
            <a:fillRect/>
          </a:stretch>
        </p:blipFill>
        <p:spPr>
          <a:xfrm>
            <a:off x="2105386" y="969964"/>
            <a:ext cx="7981226" cy="5127939"/>
          </a:xfrm>
          <a:prstGeom prst="rect">
            <a:avLst/>
          </a:prstGeom>
          <a:noFill/>
        </p:spPr>
      </p:pic>
      <p:sp>
        <p:nvSpPr>
          <p:cNvPr id="4" name="TextBox 3">
            <a:extLst>
              <a:ext uri="{FF2B5EF4-FFF2-40B4-BE49-F238E27FC236}">
                <a16:creationId xmlns:a16="http://schemas.microsoft.com/office/drawing/2014/main" id="{1067FFEB-92B9-4331-9EBC-B6423275CBFC}"/>
              </a:ext>
            </a:extLst>
          </p:cNvPr>
          <p:cNvSpPr txBox="1"/>
          <p:nvPr/>
        </p:nvSpPr>
        <p:spPr>
          <a:xfrm>
            <a:off x="2228848" y="6097903"/>
            <a:ext cx="7734301" cy="584775"/>
          </a:xfrm>
          <a:prstGeom prst="rect">
            <a:avLst/>
          </a:prstGeom>
          <a:noFill/>
        </p:spPr>
        <p:txBody>
          <a:bodyPr wrap="square" rtlCol="0">
            <a:spAutoFit/>
          </a:bodyPr>
          <a:lstStyle/>
          <a:p>
            <a:r>
              <a:rPr lang="en-US" sz="1600" b="1" u="sng">
                <a:solidFill>
                  <a:srgbClr val="231F20"/>
                </a:solidFill>
                <a:latin typeface="Calibri" panose="020F0502020204030204" pitchFamily="34" charset="0"/>
                <a:ea typeface="Calibri" panose="020F0502020204030204" pitchFamily="34" charset="0"/>
              </a:rPr>
              <a:t>Note:</a:t>
            </a:r>
            <a:r>
              <a:rPr lang="en-US" sz="1600" b="1" u="sng" spc="-90">
                <a:solidFill>
                  <a:srgbClr val="231F20"/>
                </a:solidFill>
                <a:latin typeface="Calibri" panose="020F0502020204030204" pitchFamily="34" charset="0"/>
                <a:ea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If</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you</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have</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had</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any</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recent</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health</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problems,</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injury,</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or</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surgery,</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or</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if</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any</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of</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these</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actions</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cause</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you</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any</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pain,</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consult</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a</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health</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professional</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before</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starting</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this</a:t>
            </a:r>
            <a:r>
              <a:rPr lang="en-US" sz="1600" b="1" i="1" u="sng" spc="-135">
                <a:solidFill>
                  <a:srgbClr val="231F20"/>
                </a:solidFill>
                <a:latin typeface="Gill Sans MT" panose="020B0502020104020203" pitchFamily="34" charset="0"/>
                <a:ea typeface="Calibri" panose="020F0502020204030204" pitchFamily="34" charset="0"/>
                <a:cs typeface="Calibri" panose="020F0502020204030204" pitchFamily="34" charset="0"/>
              </a:rPr>
              <a:t> </a:t>
            </a:r>
            <a:r>
              <a:rPr lang="en-US" sz="1600" b="1" i="1" u="sng">
                <a:solidFill>
                  <a:srgbClr val="231F20"/>
                </a:solidFill>
                <a:latin typeface="Gill Sans MT" panose="020B0502020104020203" pitchFamily="34" charset="0"/>
                <a:ea typeface="Calibri" panose="020F0502020204030204" pitchFamily="34" charset="0"/>
                <a:cs typeface="Calibri" panose="020F0502020204030204" pitchFamily="34" charset="0"/>
              </a:rPr>
              <a:t>program</a:t>
            </a:r>
            <a:endParaRPr lang="en-US" sz="1600" b="1"/>
          </a:p>
        </p:txBody>
      </p:sp>
    </p:spTree>
    <p:extLst>
      <p:ext uri="{BB962C8B-B14F-4D97-AF65-F5344CB8AC3E}">
        <p14:creationId xmlns:p14="http://schemas.microsoft.com/office/powerpoint/2010/main" val="106210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9433-B191-4FB5-9E4A-E4785E905841}"/>
              </a:ext>
            </a:extLst>
          </p:cNvPr>
          <p:cNvSpPr>
            <a:spLocks noGrp="1"/>
          </p:cNvSpPr>
          <p:nvPr>
            <p:ph type="title"/>
          </p:nvPr>
        </p:nvSpPr>
        <p:spPr/>
        <p:txBody>
          <a:bodyPr/>
          <a:lstStyle/>
          <a:p>
            <a:r>
              <a:rPr lang="en-US">
                <a:latin typeface="+mj-lt"/>
              </a:rPr>
              <a:t>Keep a Routine &amp; Schedule</a:t>
            </a:r>
          </a:p>
        </p:txBody>
      </p:sp>
      <p:sp>
        <p:nvSpPr>
          <p:cNvPr id="4" name="Content Placeholder 2">
            <a:extLst>
              <a:ext uri="{FF2B5EF4-FFF2-40B4-BE49-F238E27FC236}">
                <a16:creationId xmlns:a16="http://schemas.microsoft.com/office/drawing/2014/main" id="{D81A4072-28D4-4A23-A90B-651464C42CC3}"/>
              </a:ext>
            </a:extLst>
          </p:cNvPr>
          <p:cNvSpPr>
            <a:spLocks noGrp="1"/>
          </p:cNvSpPr>
          <p:nvPr>
            <p:ph idx="1"/>
          </p:nvPr>
        </p:nvSpPr>
        <p:spPr>
          <a:xfrm>
            <a:off x="609600" y="1534317"/>
            <a:ext cx="10972800" cy="4932363"/>
          </a:xfrm>
        </p:spPr>
        <p:txBody>
          <a:bodyPr anchor="ctr">
            <a:normAutofit/>
          </a:bodyPr>
          <a:lstStyle/>
          <a:p>
            <a:r>
              <a:rPr lang="en-US" sz="2800">
                <a:latin typeface="+mn-lt"/>
              </a:rPr>
              <a:t>Maintain a work/life balance by creating boundaries and making a routine for work and personal time</a:t>
            </a:r>
          </a:p>
          <a:p>
            <a:pPr lvl="2">
              <a:buFont typeface="Courier New" panose="02070309020205020404" pitchFamily="49" charset="0"/>
              <a:buChar char="o"/>
            </a:pPr>
            <a:r>
              <a:rPr lang="en-US" sz="2100">
                <a:latin typeface="+mn-lt"/>
              </a:rPr>
              <a:t>Shower and get dressed for work</a:t>
            </a:r>
          </a:p>
          <a:p>
            <a:pPr lvl="2">
              <a:buFont typeface="Courier New" panose="02070309020205020404" pitchFamily="49" charset="0"/>
              <a:buChar char="o"/>
            </a:pPr>
            <a:r>
              <a:rPr lang="en-US" sz="2100">
                <a:latin typeface="+mn-lt"/>
              </a:rPr>
              <a:t>Plan a home-to-work commute (transition time into working)</a:t>
            </a:r>
          </a:p>
          <a:p>
            <a:pPr lvl="2">
              <a:buFont typeface="Courier New" panose="02070309020205020404" pitchFamily="49" charset="0"/>
              <a:buChar char="o"/>
            </a:pPr>
            <a:r>
              <a:rPr lang="en-US" sz="2100">
                <a:latin typeface="+mn-lt"/>
              </a:rPr>
              <a:t>Plan time for exercises – get outside when possible</a:t>
            </a:r>
          </a:p>
          <a:p>
            <a:pPr lvl="2">
              <a:buFont typeface="Courier New" panose="02070309020205020404" pitchFamily="49" charset="0"/>
              <a:buChar char="o"/>
            </a:pPr>
            <a:r>
              <a:rPr lang="en-US" sz="2100">
                <a:latin typeface="+mn-lt"/>
              </a:rPr>
              <a:t>Maintain standard meal and snack times</a:t>
            </a:r>
          </a:p>
          <a:p>
            <a:pPr lvl="2">
              <a:buFont typeface="Courier New" panose="02070309020205020404" pitchFamily="49" charset="0"/>
              <a:buChar char="o"/>
            </a:pPr>
            <a:r>
              <a:rPr lang="en-US" sz="2100">
                <a:latin typeface="+mn-lt"/>
              </a:rPr>
              <a:t>Shut down computer at the end of the workday</a:t>
            </a:r>
          </a:p>
          <a:p>
            <a:pPr marL="457200" lvl="1" indent="0">
              <a:buNone/>
            </a:pPr>
            <a:endParaRPr lang="en-US" sz="2400">
              <a:latin typeface="+mn-lt"/>
            </a:endParaRPr>
          </a:p>
          <a:p>
            <a:r>
              <a:rPr lang="en-US" sz="2800">
                <a:latin typeface="+mn-lt"/>
              </a:rPr>
              <a:t>Set realistic expectations!</a:t>
            </a:r>
          </a:p>
        </p:txBody>
      </p:sp>
      <p:pic>
        <p:nvPicPr>
          <p:cNvPr id="5" name="Graphic 4" descr="Monthly calendar">
            <a:extLst>
              <a:ext uri="{FF2B5EF4-FFF2-40B4-BE49-F238E27FC236}">
                <a16:creationId xmlns:a16="http://schemas.microsoft.com/office/drawing/2014/main" id="{0B004269-1A35-421E-9A1F-48F1DA2FAF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58153" y="274639"/>
            <a:ext cx="1424247" cy="1424247"/>
          </a:xfrm>
          <a:prstGeom prst="rect">
            <a:avLst/>
          </a:prstGeom>
        </p:spPr>
      </p:pic>
    </p:spTree>
    <p:extLst>
      <p:ext uri="{BB962C8B-B14F-4D97-AF65-F5344CB8AC3E}">
        <p14:creationId xmlns:p14="http://schemas.microsoft.com/office/powerpoint/2010/main" val="233206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56D2-A6AA-4FB2-9224-6509FD07B624}"/>
              </a:ext>
            </a:extLst>
          </p:cNvPr>
          <p:cNvSpPr>
            <a:spLocks noGrp="1"/>
          </p:cNvSpPr>
          <p:nvPr>
            <p:ph type="title"/>
          </p:nvPr>
        </p:nvSpPr>
        <p:spPr>
          <a:xfrm>
            <a:off x="609600" y="962818"/>
            <a:ext cx="2399607" cy="4932363"/>
          </a:xfrm>
        </p:spPr>
        <p:txBody>
          <a:bodyPr/>
          <a:lstStyle/>
          <a:p>
            <a:r>
              <a:rPr lang="en-US">
                <a:latin typeface="+mj-lt"/>
              </a:rPr>
              <a:t>Keep a Routine &amp; Schedule</a:t>
            </a:r>
          </a:p>
        </p:txBody>
      </p:sp>
      <p:pic>
        <p:nvPicPr>
          <p:cNvPr id="4" name="Content Placeholder 3">
            <a:extLst>
              <a:ext uri="{FF2B5EF4-FFF2-40B4-BE49-F238E27FC236}">
                <a16:creationId xmlns:a16="http://schemas.microsoft.com/office/drawing/2014/main" id="{96517F48-41C9-4476-A8B3-B63B444AC977}"/>
              </a:ext>
            </a:extLst>
          </p:cNvPr>
          <p:cNvPicPr>
            <a:picLocks noGrp="1" noChangeAspect="1"/>
          </p:cNvPicPr>
          <p:nvPr>
            <p:ph idx="1"/>
          </p:nvPr>
        </p:nvPicPr>
        <p:blipFill>
          <a:blip r:embed="rId2"/>
          <a:stretch>
            <a:fillRect/>
          </a:stretch>
        </p:blipFill>
        <p:spPr>
          <a:xfrm>
            <a:off x="3145140" y="283646"/>
            <a:ext cx="6933308" cy="6290708"/>
          </a:xfrm>
          <a:prstGeom prst="rect">
            <a:avLst/>
          </a:prstGeom>
        </p:spPr>
      </p:pic>
    </p:spTree>
    <p:extLst>
      <p:ext uri="{BB962C8B-B14F-4D97-AF65-F5344CB8AC3E}">
        <p14:creationId xmlns:p14="http://schemas.microsoft.com/office/powerpoint/2010/main" val="379301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458B-372C-40AB-862E-C384F1DBA21E}"/>
              </a:ext>
            </a:extLst>
          </p:cNvPr>
          <p:cNvSpPr>
            <a:spLocks noGrp="1"/>
          </p:cNvSpPr>
          <p:nvPr>
            <p:ph type="title"/>
          </p:nvPr>
        </p:nvSpPr>
        <p:spPr/>
        <p:txBody>
          <a:bodyPr/>
          <a:lstStyle/>
          <a:p>
            <a:r>
              <a:rPr lang="en-US">
                <a:latin typeface="+mj-lt"/>
              </a:rPr>
              <a:t>What is Good Posture?</a:t>
            </a:r>
          </a:p>
        </p:txBody>
      </p:sp>
      <p:pic>
        <p:nvPicPr>
          <p:cNvPr id="6" name="Picture 5">
            <a:extLst>
              <a:ext uri="{FF2B5EF4-FFF2-40B4-BE49-F238E27FC236}">
                <a16:creationId xmlns:a16="http://schemas.microsoft.com/office/drawing/2014/main" id="{E0ADD59C-C1EA-426D-B539-4CA323B9198E}"/>
              </a:ext>
            </a:extLst>
          </p:cNvPr>
          <p:cNvPicPr>
            <a:picLocks noChangeAspect="1"/>
          </p:cNvPicPr>
          <p:nvPr/>
        </p:nvPicPr>
        <p:blipFill rotWithShape="1">
          <a:blip r:embed="rId2"/>
          <a:srcRect t="11384"/>
          <a:stretch/>
        </p:blipFill>
        <p:spPr>
          <a:xfrm>
            <a:off x="2292811" y="1417639"/>
            <a:ext cx="7606377" cy="4312851"/>
          </a:xfrm>
          <a:prstGeom prst="rect">
            <a:avLst/>
          </a:prstGeom>
        </p:spPr>
      </p:pic>
    </p:spTree>
    <p:extLst>
      <p:ext uri="{BB962C8B-B14F-4D97-AF65-F5344CB8AC3E}">
        <p14:creationId xmlns:p14="http://schemas.microsoft.com/office/powerpoint/2010/main" val="165312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B7CF1D6-30CA-4FBE-8FC0-0497A8BB763A}"/>
              </a:ext>
            </a:extLst>
          </p:cNvPr>
          <p:cNvSpPr>
            <a:spLocks noGrp="1"/>
          </p:cNvSpPr>
          <p:nvPr>
            <p:ph type="title"/>
          </p:nvPr>
        </p:nvSpPr>
        <p:spPr>
          <a:xfrm>
            <a:off x="609600" y="104518"/>
            <a:ext cx="10972800" cy="1143000"/>
          </a:xfrm>
        </p:spPr>
        <p:txBody>
          <a:bodyPr/>
          <a:lstStyle/>
          <a:p>
            <a:r>
              <a:rPr lang="en-US">
                <a:latin typeface="+mj-lt"/>
              </a:rPr>
              <a:t>Resources</a:t>
            </a:r>
          </a:p>
        </p:txBody>
      </p:sp>
      <p:sp>
        <p:nvSpPr>
          <p:cNvPr id="9" name="Content Placeholder 2">
            <a:extLst>
              <a:ext uri="{FF2B5EF4-FFF2-40B4-BE49-F238E27FC236}">
                <a16:creationId xmlns:a16="http://schemas.microsoft.com/office/drawing/2014/main" id="{2467DE8C-725A-472F-B77C-270971B3A619}"/>
              </a:ext>
            </a:extLst>
          </p:cNvPr>
          <p:cNvSpPr>
            <a:spLocks noGrp="1"/>
          </p:cNvSpPr>
          <p:nvPr>
            <p:ph idx="1"/>
          </p:nvPr>
        </p:nvSpPr>
        <p:spPr>
          <a:xfrm>
            <a:off x="998043" y="1344248"/>
            <a:ext cx="9878964" cy="4551455"/>
          </a:xfrm>
        </p:spPr>
        <p:txBody>
          <a:bodyPr anchor="ctr">
            <a:normAutofit fontScale="25000" lnSpcReduction="20000"/>
          </a:bodyPr>
          <a:lstStyle/>
          <a:p>
            <a:r>
              <a:rPr lang="en-US" sz="8800">
                <a:latin typeface="+mn-lt"/>
              </a:rPr>
              <a:t>Suggested ergonomic hardware like ergonomic keyboards, mice, footstools can be found on UK EHS webpage: </a:t>
            </a:r>
            <a:r>
              <a:rPr lang="en-US" sz="8800">
                <a:latin typeface="+mn-lt"/>
                <a:hlinkClick r:id="rId2"/>
              </a:rPr>
              <a:t>https://ehs.uky.edu/ohs/off_lab_ergo.php</a:t>
            </a:r>
            <a:endParaRPr lang="en-US" sz="8800">
              <a:latin typeface="+mn-lt"/>
            </a:endParaRPr>
          </a:p>
          <a:p>
            <a:pPr marL="0" indent="0">
              <a:buNone/>
            </a:pPr>
            <a:endParaRPr lang="en-US" sz="8800">
              <a:latin typeface="+mn-lt"/>
            </a:endParaRPr>
          </a:p>
          <a:p>
            <a:r>
              <a:rPr lang="en-US" sz="8800">
                <a:latin typeface="+mn-lt"/>
              </a:rPr>
              <a:t>EHS is offering ergonomic assessments of home workstations via:</a:t>
            </a:r>
          </a:p>
          <a:p>
            <a:pPr lvl="2">
              <a:buFont typeface="Courier New" panose="02070309020205020404" pitchFamily="49" charset="0"/>
              <a:buChar char="o"/>
            </a:pPr>
            <a:r>
              <a:rPr lang="en-US" sz="8800">
                <a:latin typeface="+mn-lt"/>
              </a:rPr>
              <a:t>Zoom meetings – schedule with Melissa Claar by email - </a:t>
            </a:r>
            <a:r>
              <a:rPr lang="en-US" sz="8800">
                <a:latin typeface="+mn-lt"/>
                <a:hlinkClick r:id="rId3"/>
              </a:rPr>
              <a:t>melissa.claar@uky.edu</a:t>
            </a:r>
            <a:r>
              <a:rPr lang="en-US" sz="8800">
                <a:latin typeface="+mn-lt"/>
              </a:rPr>
              <a:t> </a:t>
            </a:r>
          </a:p>
          <a:p>
            <a:pPr marL="914400" lvl="2" indent="0">
              <a:buNone/>
            </a:pPr>
            <a:endParaRPr lang="en-US" sz="8800">
              <a:latin typeface="+mn-lt"/>
            </a:endParaRPr>
          </a:p>
          <a:p>
            <a:pPr lvl="2">
              <a:buFont typeface="Courier New" panose="02070309020205020404" pitchFamily="49" charset="0"/>
              <a:buChar char="o"/>
            </a:pPr>
            <a:r>
              <a:rPr lang="en-US" sz="8800">
                <a:latin typeface="+mn-lt"/>
              </a:rPr>
              <a:t>Email – send pictures of your home workstation to Melissa Claar at </a:t>
            </a:r>
            <a:r>
              <a:rPr lang="en-US" sz="8800">
                <a:latin typeface="+mn-lt"/>
                <a:hlinkClick r:id="rId3"/>
              </a:rPr>
              <a:t>melissa.claar@uky.edu</a:t>
            </a:r>
            <a:r>
              <a:rPr lang="en-US" sz="8800">
                <a:latin typeface="+mn-lt"/>
              </a:rPr>
              <a:t> for recommendations</a:t>
            </a:r>
          </a:p>
          <a:p>
            <a:pPr lvl="2">
              <a:buFont typeface="Courier New" panose="02070309020205020404" pitchFamily="49" charset="0"/>
              <a:buChar char="o"/>
            </a:pPr>
            <a:endParaRPr lang="en-US">
              <a:latin typeface="+mn-lt"/>
            </a:endParaRPr>
          </a:p>
          <a:p>
            <a:pPr>
              <a:buFont typeface="Courier New" panose="02070309020205020404" pitchFamily="49" charset="0"/>
              <a:buChar char="o"/>
            </a:pPr>
            <a:endParaRPr lang="en-US">
              <a:latin typeface="+mn-lt"/>
            </a:endParaRPr>
          </a:p>
          <a:p>
            <a:endParaRPr lang="en-US" sz="2800">
              <a:latin typeface="+mn-lt"/>
            </a:endParaRPr>
          </a:p>
          <a:p>
            <a:endParaRPr lang="en-US" sz="2800">
              <a:latin typeface="+mn-lt"/>
            </a:endParaRPr>
          </a:p>
          <a:p>
            <a:pPr marL="0" indent="0">
              <a:buNone/>
            </a:pPr>
            <a:endParaRPr lang="en-US" sz="1600">
              <a:latin typeface="+mn-lt"/>
            </a:endParaRPr>
          </a:p>
          <a:p>
            <a:pPr marL="0" indent="0">
              <a:buNone/>
            </a:pPr>
            <a:endParaRPr lang="en-US" sz="1600">
              <a:latin typeface="+mn-lt"/>
            </a:endParaRPr>
          </a:p>
          <a:p>
            <a:pPr marL="0" indent="0">
              <a:buNone/>
            </a:pPr>
            <a:endParaRPr lang="en-US" sz="1600">
              <a:latin typeface="+mn-lt"/>
            </a:endParaRPr>
          </a:p>
          <a:p>
            <a:pPr marL="0" indent="0">
              <a:buNone/>
            </a:pPr>
            <a:endParaRPr lang="en-US" sz="1600">
              <a:latin typeface="+mn-lt"/>
            </a:endParaRPr>
          </a:p>
          <a:p>
            <a:pPr marL="0" indent="0">
              <a:buNone/>
            </a:pPr>
            <a:endParaRPr lang="en-US" sz="1600">
              <a:latin typeface="+mn-lt"/>
            </a:endParaRPr>
          </a:p>
          <a:p>
            <a:pPr marL="0" indent="0">
              <a:buNone/>
            </a:pPr>
            <a:endParaRPr lang="en-US" sz="1600">
              <a:latin typeface="+mn-lt"/>
            </a:endParaRPr>
          </a:p>
          <a:p>
            <a:pPr marL="0" indent="0">
              <a:buNone/>
            </a:pPr>
            <a:endParaRPr lang="en-US">
              <a:latin typeface="+mn-lt"/>
            </a:endParaRPr>
          </a:p>
        </p:txBody>
      </p:sp>
      <p:sp>
        <p:nvSpPr>
          <p:cNvPr id="2" name="TextBox 1">
            <a:extLst>
              <a:ext uri="{FF2B5EF4-FFF2-40B4-BE49-F238E27FC236}">
                <a16:creationId xmlns:a16="http://schemas.microsoft.com/office/drawing/2014/main" id="{48DFB8E4-C7AB-4146-BD96-210C955AE232}"/>
              </a:ext>
            </a:extLst>
          </p:cNvPr>
          <p:cNvSpPr txBox="1"/>
          <p:nvPr/>
        </p:nvSpPr>
        <p:spPr>
          <a:xfrm>
            <a:off x="998043" y="6314896"/>
            <a:ext cx="6105525" cy="553998"/>
          </a:xfrm>
          <a:prstGeom prst="rect">
            <a:avLst/>
          </a:prstGeom>
          <a:noFill/>
        </p:spPr>
        <p:txBody>
          <a:bodyPr wrap="square" rtlCol="0">
            <a:spAutoFit/>
          </a:bodyPr>
          <a:lstStyle/>
          <a:p>
            <a:r>
              <a:rPr lang="en-US" sz="1100"/>
              <a:t>Note: Modified presentations from Melissa Afterman at UC Berkeley &amp; Learn Ergo and UC Davis</a:t>
            </a:r>
          </a:p>
          <a:p>
            <a:endParaRPr lang="en-US"/>
          </a:p>
        </p:txBody>
      </p:sp>
    </p:spTree>
    <p:extLst>
      <p:ext uri="{BB962C8B-B14F-4D97-AF65-F5344CB8AC3E}">
        <p14:creationId xmlns:p14="http://schemas.microsoft.com/office/powerpoint/2010/main" val="253870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543E-F97B-47B6-9183-0D2C364A946A}"/>
              </a:ext>
            </a:extLst>
          </p:cNvPr>
          <p:cNvSpPr>
            <a:spLocks noGrp="1"/>
          </p:cNvSpPr>
          <p:nvPr>
            <p:ph type="title"/>
          </p:nvPr>
        </p:nvSpPr>
        <p:spPr/>
        <p:txBody>
          <a:bodyPr/>
          <a:lstStyle/>
          <a:p>
            <a:r>
              <a:rPr lang="en-US"/>
              <a:t>Ergonomic Chair and Fitting</a:t>
            </a:r>
          </a:p>
        </p:txBody>
      </p:sp>
      <p:sp>
        <p:nvSpPr>
          <p:cNvPr id="5" name="TextBox 4">
            <a:extLst>
              <a:ext uri="{FF2B5EF4-FFF2-40B4-BE49-F238E27FC236}">
                <a16:creationId xmlns:a16="http://schemas.microsoft.com/office/drawing/2014/main" id="{E36FDFE4-E337-49D3-A849-DBCF6AAD3B5C}"/>
              </a:ext>
            </a:extLst>
          </p:cNvPr>
          <p:cNvSpPr txBox="1"/>
          <p:nvPr/>
        </p:nvSpPr>
        <p:spPr>
          <a:xfrm>
            <a:off x="444084" y="1506574"/>
            <a:ext cx="4276738" cy="2308324"/>
          </a:xfrm>
          <a:prstGeom prst="rect">
            <a:avLst/>
          </a:prstGeom>
          <a:noFill/>
        </p:spPr>
        <p:txBody>
          <a:bodyPr wrap="square" rtlCol="0">
            <a:spAutoFit/>
          </a:bodyPr>
          <a:lstStyle/>
          <a:p>
            <a:r>
              <a:rPr lang="en-US" sz="2000" b="1" u="sng"/>
              <a:t>Qualities of an Ergonomic Chair</a:t>
            </a:r>
          </a:p>
          <a:p>
            <a:pPr marL="285750" indent="-285750">
              <a:buFont typeface="Arial" panose="020B0604020202020204" pitchFamily="34" charset="0"/>
              <a:buChar char="•"/>
            </a:pPr>
            <a:r>
              <a:rPr lang="en-US" sz="2000"/>
              <a:t>Breathable Fabric</a:t>
            </a:r>
          </a:p>
          <a:p>
            <a:pPr marL="285750" indent="-285750">
              <a:buFont typeface="Arial" panose="020B0604020202020204" pitchFamily="34" charset="0"/>
              <a:buChar char="•"/>
            </a:pPr>
            <a:r>
              <a:rPr lang="en-US" sz="2000"/>
              <a:t>Five-Prong Base</a:t>
            </a:r>
          </a:p>
          <a:p>
            <a:pPr marL="285750" indent="-285750">
              <a:buFont typeface="Arial" panose="020B0604020202020204" pitchFamily="34" charset="0"/>
              <a:buChar char="•"/>
            </a:pPr>
            <a:r>
              <a:rPr lang="en-US" sz="2000"/>
              <a:t>Adjustable Armrests</a:t>
            </a:r>
          </a:p>
          <a:p>
            <a:pPr marL="285750" indent="-285750">
              <a:buFont typeface="Arial" panose="020B0604020202020204" pitchFamily="34" charset="0"/>
              <a:buChar char="•"/>
            </a:pPr>
            <a:r>
              <a:rPr lang="en-US" sz="2000"/>
              <a:t>Adjustable Seat Pan</a:t>
            </a:r>
          </a:p>
          <a:p>
            <a:pPr marL="285750" indent="-285750">
              <a:buFont typeface="Arial" panose="020B0604020202020204" pitchFamily="34" charset="0"/>
              <a:buChar char="•"/>
            </a:pPr>
            <a:r>
              <a:rPr lang="en-US" sz="2000"/>
              <a:t>Adjustable Seat Height</a:t>
            </a:r>
          </a:p>
          <a:p>
            <a:pPr marL="285750" indent="-285750">
              <a:buFont typeface="Arial" panose="020B0604020202020204" pitchFamily="34" charset="0"/>
              <a:buChar char="•"/>
            </a:pPr>
            <a:r>
              <a:rPr lang="en-US" sz="2000"/>
              <a:t>Adjustable Lumbar Support</a:t>
            </a:r>
            <a:endParaRPr lang="en-US" sz="1600"/>
          </a:p>
        </p:txBody>
      </p:sp>
      <p:pic>
        <p:nvPicPr>
          <p:cNvPr id="9" name="Picture 8">
            <a:extLst>
              <a:ext uri="{FF2B5EF4-FFF2-40B4-BE49-F238E27FC236}">
                <a16:creationId xmlns:a16="http://schemas.microsoft.com/office/drawing/2014/main" id="{4DE979F5-7F95-4C53-8824-04E647675225}"/>
              </a:ext>
            </a:extLst>
          </p:cNvPr>
          <p:cNvPicPr>
            <a:picLocks noChangeAspect="1"/>
          </p:cNvPicPr>
          <p:nvPr/>
        </p:nvPicPr>
        <p:blipFill>
          <a:blip r:embed="rId2"/>
          <a:stretch>
            <a:fillRect/>
          </a:stretch>
        </p:blipFill>
        <p:spPr>
          <a:xfrm>
            <a:off x="1617705" y="4013956"/>
            <a:ext cx="1548976" cy="2674939"/>
          </a:xfrm>
          <a:prstGeom prst="rect">
            <a:avLst/>
          </a:prstGeom>
        </p:spPr>
      </p:pic>
      <p:pic>
        <p:nvPicPr>
          <p:cNvPr id="10" name="Picture 9">
            <a:extLst>
              <a:ext uri="{FF2B5EF4-FFF2-40B4-BE49-F238E27FC236}">
                <a16:creationId xmlns:a16="http://schemas.microsoft.com/office/drawing/2014/main" id="{D06AA244-60EB-47CD-95B8-C6A46FD6C6A5}"/>
              </a:ext>
            </a:extLst>
          </p:cNvPr>
          <p:cNvPicPr>
            <a:picLocks noChangeAspect="1"/>
          </p:cNvPicPr>
          <p:nvPr/>
        </p:nvPicPr>
        <p:blipFill>
          <a:blip r:embed="rId3"/>
          <a:stretch>
            <a:fillRect/>
          </a:stretch>
        </p:blipFill>
        <p:spPr>
          <a:xfrm>
            <a:off x="5190176" y="1937002"/>
            <a:ext cx="2443692" cy="3801973"/>
          </a:xfrm>
          <a:prstGeom prst="rect">
            <a:avLst/>
          </a:prstGeom>
        </p:spPr>
      </p:pic>
      <p:pic>
        <p:nvPicPr>
          <p:cNvPr id="11" name="Picture 10">
            <a:extLst>
              <a:ext uri="{FF2B5EF4-FFF2-40B4-BE49-F238E27FC236}">
                <a16:creationId xmlns:a16="http://schemas.microsoft.com/office/drawing/2014/main" id="{AD5A8DD5-39F6-45BF-A5BB-D2471432B899}"/>
              </a:ext>
            </a:extLst>
          </p:cNvPr>
          <p:cNvPicPr>
            <a:picLocks noChangeAspect="1"/>
          </p:cNvPicPr>
          <p:nvPr/>
        </p:nvPicPr>
        <p:blipFill>
          <a:blip r:embed="rId4"/>
          <a:stretch>
            <a:fillRect/>
          </a:stretch>
        </p:blipFill>
        <p:spPr>
          <a:xfrm>
            <a:off x="8053816" y="3074860"/>
            <a:ext cx="3653033" cy="1676490"/>
          </a:xfrm>
          <a:prstGeom prst="rect">
            <a:avLst/>
          </a:prstGeom>
        </p:spPr>
      </p:pic>
      <p:sp>
        <p:nvSpPr>
          <p:cNvPr id="12" name="TextBox 11">
            <a:extLst>
              <a:ext uri="{FF2B5EF4-FFF2-40B4-BE49-F238E27FC236}">
                <a16:creationId xmlns:a16="http://schemas.microsoft.com/office/drawing/2014/main" id="{C598DB9C-07A1-4A51-874B-9D93D8C38FA5}"/>
              </a:ext>
            </a:extLst>
          </p:cNvPr>
          <p:cNvSpPr txBox="1"/>
          <p:nvPr/>
        </p:nvSpPr>
        <p:spPr>
          <a:xfrm>
            <a:off x="7947441" y="1686014"/>
            <a:ext cx="3873084" cy="1323439"/>
          </a:xfrm>
          <a:prstGeom prst="rect">
            <a:avLst/>
          </a:prstGeom>
          <a:noFill/>
        </p:spPr>
        <p:txBody>
          <a:bodyPr wrap="square" rtlCol="0">
            <a:spAutoFit/>
          </a:bodyPr>
          <a:lstStyle/>
          <a:p>
            <a:r>
              <a:rPr lang="en-US" sz="2000"/>
              <a:t>While standing, adjust the height of the chair so that the highest point of the seat pan is </a:t>
            </a:r>
            <a:r>
              <a:rPr lang="en-US" sz="2000" b="1"/>
              <a:t>just below your kneecap</a:t>
            </a:r>
            <a:r>
              <a:rPr lang="en-US" sz="2000"/>
              <a:t>.</a:t>
            </a:r>
            <a:endParaRPr lang="en-US" sz="2000" b="1"/>
          </a:p>
        </p:txBody>
      </p:sp>
      <p:sp>
        <p:nvSpPr>
          <p:cNvPr id="15" name="TextBox 14">
            <a:extLst>
              <a:ext uri="{FF2B5EF4-FFF2-40B4-BE49-F238E27FC236}">
                <a16:creationId xmlns:a16="http://schemas.microsoft.com/office/drawing/2014/main" id="{7E56FF2B-D3CA-44B6-AC28-6971E38A5AD7}"/>
              </a:ext>
            </a:extLst>
          </p:cNvPr>
          <p:cNvSpPr txBox="1"/>
          <p:nvPr/>
        </p:nvSpPr>
        <p:spPr>
          <a:xfrm>
            <a:off x="7947440" y="5019725"/>
            <a:ext cx="4168359" cy="400110"/>
          </a:xfrm>
          <a:prstGeom prst="rect">
            <a:avLst/>
          </a:prstGeom>
          <a:noFill/>
        </p:spPr>
        <p:txBody>
          <a:bodyPr wrap="square" rtlCol="0">
            <a:spAutoFit/>
          </a:bodyPr>
          <a:lstStyle/>
          <a:p>
            <a:r>
              <a:rPr lang="en-US" sz="2000"/>
              <a:t>Even Weight Distribution is the Goal!</a:t>
            </a:r>
          </a:p>
        </p:txBody>
      </p:sp>
      <p:sp>
        <p:nvSpPr>
          <p:cNvPr id="17" name="TextBox 16">
            <a:extLst>
              <a:ext uri="{FF2B5EF4-FFF2-40B4-BE49-F238E27FC236}">
                <a16:creationId xmlns:a16="http://schemas.microsoft.com/office/drawing/2014/main" id="{1FCED5F4-88F1-4A10-9739-DA6C53E74C07}"/>
              </a:ext>
            </a:extLst>
          </p:cNvPr>
          <p:cNvSpPr txBox="1"/>
          <p:nvPr/>
        </p:nvSpPr>
        <p:spPr>
          <a:xfrm>
            <a:off x="9135547" y="1316682"/>
            <a:ext cx="2190750" cy="369332"/>
          </a:xfrm>
          <a:prstGeom prst="rect">
            <a:avLst/>
          </a:prstGeom>
          <a:noFill/>
        </p:spPr>
        <p:txBody>
          <a:bodyPr wrap="square" rtlCol="0">
            <a:spAutoFit/>
          </a:bodyPr>
          <a:lstStyle/>
          <a:p>
            <a:r>
              <a:rPr lang="en-US" b="1" u="sng"/>
              <a:t>Chair Fitting</a:t>
            </a:r>
          </a:p>
        </p:txBody>
      </p:sp>
    </p:spTree>
    <p:extLst>
      <p:ext uri="{BB962C8B-B14F-4D97-AF65-F5344CB8AC3E}">
        <p14:creationId xmlns:p14="http://schemas.microsoft.com/office/powerpoint/2010/main" val="24873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42B8-4AA5-4E9D-89AA-330723D72A1F}"/>
              </a:ext>
            </a:extLst>
          </p:cNvPr>
          <p:cNvSpPr>
            <a:spLocks noGrp="1"/>
          </p:cNvSpPr>
          <p:nvPr>
            <p:ph type="title"/>
          </p:nvPr>
        </p:nvSpPr>
        <p:spPr/>
        <p:txBody>
          <a:bodyPr/>
          <a:lstStyle/>
          <a:p>
            <a:r>
              <a:rPr lang="en-US"/>
              <a:t>Chair Fitting Continued… </a:t>
            </a:r>
          </a:p>
        </p:txBody>
      </p:sp>
      <p:sp>
        <p:nvSpPr>
          <p:cNvPr id="4" name="Content Placeholder 3">
            <a:extLst>
              <a:ext uri="{FF2B5EF4-FFF2-40B4-BE49-F238E27FC236}">
                <a16:creationId xmlns:a16="http://schemas.microsoft.com/office/drawing/2014/main" id="{91FAA368-A9AD-4B83-9418-6E52D7E42892}"/>
              </a:ext>
            </a:extLst>
          </p:cNvPr>
          <p:cNvSpPr>
            <a:spLocks noGrp="1"/>
          </p:cNvSpPr>
          <p:nvPr>
            <p:ph idx="1"/>
          </p:nvPr>
        </p:nvSpPr>
        <p:spPr>
          <a:xfrm>
            <a:off x="609600" y="1600200"/>
            <a:ext cx="7281862" cy="1666875"/>
          </a:xfrm>
        </p:spPr>
        <p:txBody>
          <a:bodyPr>
            <a:normAutofit lnSpcReduction="10000"/>
          </a:bodyPr>
          <a:lstStyle/>
          <a:p>
            <a:pPr marL="0" indent="0">
              <a:buNone/>
            </a:pPr>
            <a:r>
              <a:rPr lang="en-US" sz="2800">
                <a:latin typeface="+mn-lt"/>
              </a:rPr>
              <a:t>Seat Depth</a:t>
            </a:r>
          </a:p>
          <a:p>
            <a:r>
              <a:rPr lang="en-US" sz="2400">
                <a:latin typeface="+mn-lt"/>
              </a:rPr>
              <a:t>When sitting, the seat pan should allow you to use the back support without the front of the seat pressing against the back of your knees.</a:t>
            </a:r>
          </a:p>
          <a:p>
            <a:pPr marL="0" indent="0">
              <a:buNone/>
            </a:pPr>
            <a:endParaRPr lang="en-US"/>
          </a:p>
        </p:txBody>
      </p:sp>
      <p:pic>
        <p:nvPicPr>
          <p:cNvPr id="3" name="Picture 2">
            <a:extLst>
              <a:ext uri="{FF2B5EF4-FFF2-40B4-BE49-F238E27FC236}">
                <a16:creationId xmlns:a16="http://schemas.microsoft.com/office/drawing/2014/main" id="{BEB0DB8B-7FF0-421F-9AD2-BA0A9CEEC185}"/>
              </a:ext>
            </a:extLst>
          </p:cNvPr>
          <p:cNvPicPr>
            <a:picLocks noChangeAspect="1"/>
          </p:cNvPicPr>
          <p:nvPr/>
        </p:nvPicPr>
        <p:blipFill>
          <a:blip r:embed="rId2"/>
          <a:stretch>
            <a:fillRect/>
          </a:stretch>
        </p:blipFill>
        <p:spPr>
          <a:xfrm>
            <a:off x="7891462" y="1343025"/>
            <a:ext cx="2991023" cy="3848100"/>
          </a:xfrm>
          <a:prstGeom prst="rect">
            <a:avLst/>
          </a:prstGeom>
        </p:spPr>
      </p:pic>
      <p:sp>
        <p:nvSpPr>
          <p:cNvPr id="7" name="TextBox 6">
            <a:extLst>
              <a:ext uri="{FF2B5EF4-FFF2-40B4-BE49-F238E27FC236}">
                <a16:creationId xmlns:a16="http://schemas.microsoft.com/office/drawing/2014/main" id="{4C12438C-A070-4294-A1D6-33A6A291FB05}"/>
              </a:ext>
            </a:extLst>
          </p:cNvPr>
          <p:cNvSpPr txBox="1"/>
          <p:nvPr/>
        </p:nvSpPr>
        <p:spPr>
          <a:xfrm>
            <a:off x="933450" y="5514975"/>
            <a:ext cx="10325100" cy="369332"/>
          </a:xfrm>
          <a:prstGeom prst="rect">
            <a:avLst/>
          </a:prstGeom>
          <a:noFill/>
        </p:spPr>
        <p:txBody>
          <a:bodyPr wrap="square" rtlCol="0">
            <a:spAutoFit/>
          </a:bodyPr>
          <a:lstStyle/>
          <a:p>
            <a:r>
              <a:rPr lang="en-US"/>
              <a:t>If you cannot sit back in your chair with 2 fingers gap, it may be helpful to use a pillow during remote work</a:t>
            </a:r>
          </a:p>
        </p:txBody>
      </p:sp>
      <p:sp>
        <p:nvSpPr>
          <p:cNvPr id="6" name="TextBox 5">
            <a:extLst>
              <a:ext uri="{FF2B5EF4-FFF2-40B4-BE49-F238E27FC236}">
                <a16:creationId xmlns:a16="http://schemas.microsoft.com/office/drawing/2014/main" id="{B0C081DF-84FC-48CA-ADF1-666773B9785C}"/>
              </a:ext>
            </a:extLst>
          </p:cNvPr>
          <p:cNvSpPr txBox="1"/>
          <p:nvPr/>
        </p:nvSpPr>
        <p:spPr>
          <a:xfrm>
            <a:off x="2868163" y="3639047"/>
            <a:ext cx="3732661" cy="707886"/>
          </a:xfrm>
          <a:prstGeom prst="rect">
            <a:avLst/>
          </a:prstGeom>
          <a:noFill/>
        </p:spPr>
        <p:txBody>
          <a:bodyPr wrap="square" rtlCol="0">
            <a:spAutoFit/>
          </a:bodyPr>
          <a:lstStyle/>
          <a:p>
            <a:r>
              <a:rPr lang="en-US" sz="2000" b="1"/>
              <a:t>Two Fingers Gap Space Between Seat Edge and Back of the Knee</a:t>
            </a:r>
          </a:p>
        </p:txBody>
      </p:sp>
      <p:sp>
        <p:nvSpPr>
          <p:cNvPr id="8" name="Rectangle: Rounded Corners 7">
            <a:extLst>
              <a:ext uri="{FF2B5EF4-FFF2-40B4-BE49-F238E27FC236}">
                <a16:creationId xmlns:a16="http://schemas.microsoft.com/office/drawing/2014/main" id="{B1787612-B7CF-40B7-ADD5-E50790199E2E}"/>
              </a:ext>
            </a:extLst>
          </p:cNvPr>
          <p:cNvSpPr/>
          <p:nvPr/>
        </p:nvSpPr>
        <p:spPr>
          <a:xfrm>
            <a:off x="2576511" y="3468686"/>
            <a:ext cx="4311115" cy="1087459"/>
          </a:xfrm>
          <a:prstGeom prst="roundRect">
            <a:avLst/>
          </a:prstGeom>
          <a:noFill/>
          <a:ln w="5715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989BF54-2864-410E-9B43-AD9D2606E1FF}"/>
              </a:ext>
            </a:extLst>
          </p:cNvPr>
          <p:cNvSpPr/>
          <p:nvPr/>
        </p:nvSpPr>
        <p:spPr>
          <a:xfrm>
            <a:off x="866775" y="5514975"/>
            <a:ext cx="10210800" cy="369332"/>
          </a:xfrm>
          <a:prstGeom prst="roundRect">
            <a:avLst/>
          </a:prstGeom>
          <a:noFill/>
          <a:ln w="19050">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0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033AEDA-57EB-463B-A128-7290F214D490}"/>
              </a:ext>
            </a:extLst>
          </p:cNvPr>
          <p:cNvSpPr/>
          <p:nvPr/>
        </p:nvSpPr>
        <p:spPr>
          <a:xfrm>
            <a:off x="2433134" y="1198175"/>
            <a:ext cx="3431607" cy="316398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81626171-0ADB-4800-A25A-3191FFAF027E}"/>
              </a:ext>
            </a:extLst>
          </p:cNvPr>
          <p:cNvSpPr txBox="1"/>
          <p:nvPr/>
        </p:nvSpPr>
        <p:spPr>
          <a:xfrm>
            <a:off x="3386916" y="1517730"/>
            <a:ext cx="1851267" cy="2308324"/>
          </a:xfrm>
          <a:prstGeom prst="rect">
            <a:avLst/>
          </a:prstGeom>
          <a:noFill/>
        </p:spPr>
        <p:txBody>
          <a:bodyPr wrap="square" rtlCol="0">
            <a:spAutoFit/>
          </a:bodyPr>
          <a:lstStyle/>
          <a:p>
            <a:r>
              <a:rPr lang="en-US" sz="2400" b="1" u="sng"/>
              <a:t>Technology</a:t>
            </a:r>
          </a:p>
          <a:p>
            <a:pPr marL="171450" indent="-171450">
              <a:buFont typeface="Arial" panose="020B0604020202020204" pitchFamily="34" charset="0"/>
              <a:buChar char="•"/>
            </a:pPr>
            <a:r>
              <a:rPr lang="en-US" sz="2400"/>
              <a:t>Tablet</a:t>
            </a:r>
          </a:p>
          <a:p>
            <a:pPr marL="171450" indent="-171450">
              <a:buFont typeface="Arial" panose="020B0604020202020204" pitchFamily="34" charset="0"/>
              <a:buChar char="•"/>
            </a:pPr>
            <a:r>
              <a:rPr lang="en-US" sz="2400"/>
              <a:t>Laptop</a:t>
            </a:r>
          </a:p>
          <a:p>
            <a:pPr marL="171450" indent="-171450">
              <a:buFont typeface="Arial" panose="020B0604020202020204" pitchFamily="34" charset="0"/>
              <a:buChar char="•"/>
            </a:pPr>
            <a:r>
              <a:rPr lang="en-US" sz="2400"/>
              <a:t>Keyboard</a:t>
            </a:r>
          </a:p>
          <a:p>
            <a:pPr marL="171450" indent="-171450">
              <a:buFont typeface="Arial" panose="020B0604020202020204" pitchFamily="34" charset="0"/>
              <a:buChar char="•"/>
            </a:pPr>
            <a:r>
              <a:rPr lang="en-US" sz="2400"/>
              <a:t>Mouse</a:t>
            </a:r>
          </a:p>
          <a:p>
            <a:pPr marL="171450" indent="-171450">
              <a:buFont typeface="Arial" panose="020B0604020202020204" pitchFamily="34" charset="0"/>
              <a:buChar char="•"/>
            </a:pPr>
            <a:r>
              <a:rPr lang="en-US" sz="2400"/>
              <a:t>Monitor</a:t>
            </a:r>
            <a:endParaRPr lang="en-US" sz="2800"/>
          </a:p>
        </p:txBody>
      </p:sp>
      <p:sp>
        <p:nvSpPr>
          <p:cNvPr id="7" name="Oval 6">
            <a:extLst>
              <a:ext uri="{FF2B5EF4-FFF2-40B4-BE49-F238E27FC236}">
                <a16:creationId xmlns:a16="http://schemas.microsoft.com/office/drawing/2014/main" id="{BE8F1909-3214-4217-94EC-7A05EDB1989D}"/>
              </a:ext>
            </a:extLst>
          </p:cNvPr>
          <p:cNvSpPr/>
          <p:nvPr/>
        </p:nvSpPr>
        <p:spPr>
          <a:xfrm>
            <a:off x="5784529" y="1198176"/>
            <a:ext cx="3431607" cy="316398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Oval 7">
            <a:extLst>
              <a:ext uri="{FF2B5EF4-FFF2-40B4-BE49-F238E27FC236}">
                <a16:creationId xmlns:a16="http://schemas.microsoft.com/office/drawing/2014/main" id="{829577A0-9515-4015-8365-FCE5EB1A81EB}"/>
              </a:ext>
            </a:extLst>
          </p:cNvPr>
          <p:cNvSpPr/>
          <p:nvPr/>
        </p:nvSpPr>
        <p:spPr>
          <a:xfrm>
            <a:off x="4131937" y="3220906"/>
            <a:ext cx="3431607" cy="338997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59F93456-D9E3-425C-A377-30DA2CD79C48}"/>
              </a:ext>
            </a:extLst>
          </p:cNvPr>
          <p:cNvSpPr txBox="1"/>
          <p:nvPr/>
        </p:nvSpPr>
        <p:spPr>
          <a:xfrm>
            <a:off x="6839530" y="1487402"/>
            <a:ext cx="2055440" cy="2739211"/>
          </a:xfrm>
          <a:prstGeom prst="rect">
            <a:avLst/>
          </a:prstGeom>
          <a:noFill/>
        </p:spPr>
        <p:txBody>
          <a:bodyPr wrap="square" rtlCol="0">
            <a:spAutoFit/>
          </a:bodyPr>
          <a:lstStyle/>
          <a:p>
            <a:r>
              <a:rPr lang="en-US" sz="2400" b="1" u="sng"/>
              <a:t>Room</a:t>
            </a:r>
          </a:p>
          <a:p>
            <a:pPr marL="171450" indent="-171450">
              <a:buFont typeface="Arial" panose="020B0604020202020204" pitchFamily="34" charset="0"/>
              <a:buChar char="•"/>
            </a:pPr>
            <a:r>
              <a:rPr lang="en-US" sz="2400"/>
              <a:t>Dining Room</a:t>
            </a:r>
          </a:p>
          <a:p>
            <a:pPr marL="171450" indent="-171450">
              <a:buFont typeface="Arial" panose="020B0604020202020204" pitchFamily="34" charset="0"/>
              <a:buChar char="•"/>
            </a:pPr>
            <a:r>
              <a:rPr lang="en-US" sz="2400"/>
              <a:t>Kitchen</a:t>
            </a:r>
          </a:p>
          <a:p>
            <a:pPr marL="171450" indent="-171450">
              <a:buFont typeface="Arial" panose="020B0604020202020204" pitchFamily="34" charset="0"/>
              <a:buChar char="•"/>
            </a:pPr>
            <a:r>
              <a:rPr lang="en-US" sz="2400"/>
              <a:t>Living Room</a:t>
            </a:r>
          </a:p>
          <a:p>
            <a:pPr marL="171450" indent="-171450">
              <a:buFont typeface="Arial" panose="020B0604020202020204" pitchFamily="34" charset="0"/>
              <a:buChar char="•"/>
            </a:pPr>
            <a:r>
              <a:rPr lang="en-US" sz="2400"/>
              <a:t>Office</a:t>
            </a:r>
          </a:p>
          <a:p>
            <a:pPr marL="171450" indent="-171450">
              <a:buFont typeface="Arial" panose="020B0604020202020204" pitchFamily="34" charset="0"/>
              <a:buChar char="•"/>
            </a:pPr>
            <a:r>
              <a:rPr lang="en-US" sz="2400"/>
              <a:t>Bedroom</a:t>
            </a:r>
          </a:p>
          <a:p>
            <a:pPr algn="ctr"/>
            <a:endParaRPr lang="en-US" sz="2800"/>
          </a:p>
        </p:txBody>
      </p:sp>
      <p:sp>
        <p:nvSpPr>
          <p:cNvPr id="10" name="TextBox 9">
            <a:extLst>
              <a:ext uri="{FF2B5EF4-FFF2-40B4-BE49-F238E27FC236}">
                <a16:creationId xmlns:a16="http://schemas.microsoft.com/office/drawing/2014/main" id="{B42457EF-14FA-4F34-848A-531DAB19B6F3}"/>
              </a:ext>
            </a:extLst>
          </p:cNvPr>
          <p:cNvSpPr txBox="1"/>
          <p:nvPr/>
        </p:nvSpPr>
        <p:spPr>
          <a:xfrm>
            <a:off x="4809739" y="3587736"/>
            <a:ext cx="2615861" cy="2677656"/>
          </a:xfrm>
          <a:prstGeom prst="rect">
            <a:avLst/>
          </a:prstGeom>
          <a:noFill/>
        </p:spPr>
        <p:txBody>
          <a:bodyPr wrap="square" rtlCol="0">
            <a:spAutoFit/>
          </a:bodyPr>
          <a:lstStyle/>
          <a:p>
            <a:r>
              <a:rPr lang="en-US" sz="2400" b="1" u="sng"/>
              <a:t>Household Items</a:t>
            </a:r>
          </a:p>
          <a:p>
            <a:pPr marL="171450" indent="-171450">
              <a:buFont typeface="Arial" panose="020B0604020202020204" pitchFamily="34" charset="0"/>
              <a:buChar char="•"/>
            </a:pPr>
            <a:r>
              <a:rPr lang="en-US" sz="2400"/>
              <a:t>Table/Desk</a:t>
            </a:r>
          </a:p>
          <a:p>
            <a:pPr marL="171450" indent="-171450">
              <a:buFont typeface="Arial" panose="020B0604020202020204" pitchFamily="34" charset="0"/>
              <a:buChar char="•"/>
            </a:pPr>
            <a:r>
              <a:rPr lang="en-US" sz="2400"/>
              <a:t>Chair/Stool</a:t>
            </a:r>
          </a:p>
          <a:p>
            <a:pPr marL="171450" indent="-171450">
              <a:buFont typeface="Arial" panose="020B0604020202020204" pitchFamily="34" charset="0"/>
              <a:buChar char="•"/>
            </a:pPr>
            <a:r>
              <a:rPr lang="en-US" sz="2400"/>
              <a:t>Pillows/Towels</a:t>
            </a:r>
          </a:p>
          <a:p>
            <a:pPr marL="171450" indent="-171450">
              <a:buFont typeface="Arial" panose="020B0604020202020204" pitchFamily="34" charset="0"/>
              <a:buChar char="•"/>
            </a:pPr>
            <a:r>
              <a:rPr lang="en-US" sz="2400"/>
              <a:t>Boxes</a:t>
            </a:r>
          </a:p>
          <a:p>
            <a:pPr marL="171450" indent="-171450">
              <a:buFont typeface="Arial" panose="020B0604020202020204" pitchFamily="34" charset="0"/>
              <a:buChar char="•"/>
            </a:pPr>
            <a:r>
              <a:rPr lang="en-US" sz="2400"/>
              <a:t>Cutting/Ironing Board</a:t>
            </a:r>
          </a:p>
        </p:txBody>
      </p:sp>
      <p:sp>
        <p:nvSpPr>
          <p:cNvPr id="11" name="Title 1">
            <a:extLst>
              <a:ext uri="{FF2B5EF4-FFF2-40B4-BE49-F238E27FC236}">
                <a16:creationId xmlns:a16="http://schemas.microsoft.com/office/drawing/2014/main" id="{FD2ED849-A80C-4920-9A81-94DDEA0733A2}"/>
              </a:ext>
            </a:extLst>
          </p:cNvPr>
          <p:cNvSpPr txBox="1">
            <a:spLocks/>
          </p:cNvSpPr>
          <p:nvPr/>
        </p:nvSpPr>
        <p:spPr>
          <a:xfrm>
            <a:off x="1872031" y="214650"/>
            <a:ext cx="8447938" cy="983524"/>
          </a:xfrm>
          <a:prstGeom prst="rect">
            <a:avLst/>
          </a:prstGeom>
          <a:noFill/>
        </p:spPr>
        <p:txBody>
          <a:bodyPr>
            <a:normAutofit fontScale="82500" lnSpcReduction="20000"/>
          </a:bodyPr>
          <a:lstStyle>
            <a:lvl1pPr algn="ctr" defTabSz="457200" rtl="0" eaLnBrk="1" latinLnBrk="0" hangingPunct="1">
              <a:spcBef>
                <a:spcPct val="0"/>
              </a:spcBef>
              <a:buNone/>
              <a:defRPr sz="4400" b="1" i="0" kern="1200">
                <a:solidFill>
                  <a:schemeClr val="accent6"/>
                </a:solidFill>
                <a:latin typeface="Avenir Next Regular"/>
                <a:ea typeface="+mj-ea"/>
                <a:cs typeface="Avenir Next Regular"/>
              </a:defRPr>
            </a:lvl1pPr>
          </a:lstStyle>
          <a:p>
            <a:r>
              <a:rPr lang="en-US">
                <a:solidFill>
                  <a:schemeClr val="tx1"/>
                </a:solidFill>
                <a:latin typeface="+mj-lt"/>
              </a:rPr>
              <a:t>Find your best workstation at home while using household items</a:t>
            </a:r>
          </a:p>
        </p:txBody>
      </p:sp>
    </p:spTree>
    <p:extLst>
      <p:ext uri="{BB962C8B-B14F-4D97-AF65-F5344CB8AC3E}">
        <p14:creationId xmlns:p14="http://schemas.microsoft.com/office/powerpoint/2010/main" val="343130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BA897EB-6B93-4434-AE6B-0307EFE9D218}"/>
              </a:ext>
            </a:extLst>
          </p:cNvPr>
          <p:cNvSpPr>
            <a:spLocks noGrp="1"/>
          </p:cNvSpPr>
          <p:nvPr>
            <p:ph type="title"/>
          </p:nvPr>
        </p:nvSpPr>
        <p:spPr>
          <a:xfrm>
            <a:off x="1972552" y="55913"/>
            <a:ext cx="8229600" cy="1143000"/>
          </a:xfrm>
        </p:spPr>
        <p:txBody>
          <a:bodyPr/>
          <a:lstStyle/>
          <a:p>
            <a:r>
              <a:rPr lang="en-US"/>
              <a:t>Find Your Best Workspace</a:t>
            </a:r>
          </a:p>
        </p:txBody>
      </p:sp>
      <p:sp>
        <p:nvSpPr>
          <p:cNvPr id="4" name="Rectangle 3">
            <a:extLst>
              <a:ext uri="{FF2B5EF4-FFF2-40B4-BE49-F238E27FC236}">
                <a16:creationId xmlns:a16="http://schemas.microsoft.com/office/drawing/2014/main" id="{564EE9B3-99CC-4B88-B03D-FD94FD1E967C}"/>
              </a:ext>
            </a:extLst>
          </p:cNvPr>
          <p:cNvSpPr/>
          <p:nvPr/>
        </p:nvSpPr>
        <p:spPr>
          <a:xfrm>
            <a:off x="396707" y="1254825"/>
            <a:ext cx="6356518" cy="3801041"/>
          </a:xfrm>
          <a:prstGeom prst="rect">
            <a:avLst/>
          </a:prstGeom>
        </p:spPr>
        <p:txBody>
          <a:bodyPr wrap="square" anchor="t">
            <a:spAutoFit/>
          </a:bodyPr>
          <a:lstStyle/>
          <a:p>
            <a:r>
              <a:rPr lang="en-US" sz="2100" b="1"/>
              <a:t>Primary Workstation </a:t>
            </a:r>
          </a:p>
          <a:p>
            <a:pPr marL="742950" lvl="1" indent="-285750">
              <a:buFont typeface="Arial" panose="020B0604020202020204" pitchFamily="34" charset="0"/>
              <a:buChar char="•"/>
            </a:pPr>
            <a:r>
              <a:rPr lang="en-US" sz="2000"/>
              <a:t>Use separate keyboard, mouse, &amp; additional screen</a:t>
            </a:r>
          </a:p>
          <a:p>
            <a:pPr marL="742950" lvl="1" indent="-285750">
              <a:buFont typeface="Arial" panose="020B0604020202020204" pitchFamily="34" charset="0"/>
              <a:buChar char="•"/>
            </a:pPr>
            <a:r>
              <a:rPr lang="en-US" sz="2000"/>
              <a:t>Worksurface at elbow level</a:t>
            </a:r>
          </a:p>
          <a:p>
            <a:pPr marL="742950" lvl="1" indent="-285750">
              <a:buFont typeface="Arial" panose="020B0604020202020204" pitchFamily="34" charset="0"/>
              <a:buChar char="•"/>
            </a:pPr>
            <a:r>
              <a:rPr lang="en-US" sz="2000"/>
              <a:t>Top of screen just below eye level</a:t>
            </a:r>
          </a:p>
          <a:p>
            <a:pPr marL="1200150" lvl="2" indent="-285750">
              <a:buFont typeface="Arial" panose="020B0604020202020204" pitchFamily="34" charset="0"/>
              <a:buChar char="•"/>
            </a:pPr>
            <a:r>
              <a:rPr lang="en-US" sz="2000"/>
              <a:t>Unless you have bi or trifocals – lower screen till neck is in a neutral posture and not looking up at monitor</a:t>
            </a:r>
          </a:p>
          <a:p>
            <a:pPr marL="742950" lvl="1" indent="-285750">
              <a:buFont typeface="Arial" panose="020B0604020202020204" pitchFamily="34" charset="0"/>
              <a:buChar char="•"/>
            </a:pPr>
            <a:r>
              <a:rPr lang="en-US" sz="2000"/>
              <a:t>Feet and back supported by footstool, box, or empty trash can</a:t>
            </a:r>
          </a:p>
          <a:p>
            <a:pPr marL="742950" lvl="1" indent="-285750">
              <a:buFont typeface="Arial" panose="020B0604020202020204" pitchFamily="34" charset="0"/>
              <a:buChar char="•"/>
            </a:pPr>
            <a:r>
              <a:rPr lang="en-US" sz="2000"/>
              <a:t>Minimal glare from windows</a:t>
            </a:r>
          </a:p>
          <a:p>
            <a:pPr marL="742950" lvl="1" indent="-285750">
              <a:buFont typeface="Arial" panose="020B0604020202020204" pitchFamily="34" charset="0"/>
              <a:buChar char="•"/>
            </a:pPr>
            <a:r>
              <a:rPr lang="en-US" sz="2000"/>
              <a:t>If screen brightness is too much, use Nightlight adjustment in Windows 10</a:t>
            </a:r>
          </a:p>
        </p:txBody>
      </p:sp>
      <p:grpSp>
        <p:nvGrpSpPr>
          <p:cNvPr id="6" name="Group 18">
            <a:extLst>
              <a:ext uri="{FF2B5EF4-FFF2-40B4-BE49-F238E27FC236}">
                <a16:creationId xmlns:a16="http://schemas.microsoft.com/office/drawing/2014/main" id="{027B24D6-6401-4F6A-A8CA-F825077E00DF}"/>
              </a:ext>
            </a:extLst>
          </p:cNvPr>
          <p:cNvGrpSpPr>
            <a:grpSpLocks/>
          </p:cNvGrpSpPr>
          <p:nvPr/>
        </p:nvGrpSpPr>
        <p:grpSpPr bwMode="auto">
          <a:xfrm>
            <a:off x="7581419" y="1254825"/>
            <a:ext cx="2685010" cy="3687016"/>
            <a:chOff x="5193" y="-2875"/>
            <a:chExt cx="3524" cy="4356"/>
          </a:xfrm>
        </p:grpSpPr>
        <p:pic>
          <p:nvPicPr>
            <p:cNvPr id="7" name="Picture 19" descr="A person standing in a room  Description automatically generated">
              <a:extLst>
                <a:ext uri="{FF2B5EF4-FFF2-40B4-BE49-F238E27FC236}">
                  <a16:creationId xmlns:a16="http://schemas.microsoft.com/office/drawing/2014/main" id="{B84168F8-FD5D-4049-A017-96A95460C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 y="-2875"/>
              <a:ext cx="3401" cy="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extLst>
                <a:ext uri="{FF2B5EF4-FFF2-40B4-BE49-F238E27FC236}">
                  <a16:creationId xmlns:a16="http://schemas.microsoft.com/office/drawing/2014/main" id="{4C09B73A-35DD-48C6-B447-04DC0A908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 y="393"/>
              <a:ext cx="692"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22">
              <a:extLst>
                <a:ext uri="{FF2B5EF4-FFF2-40B4-BE49-F238E27FC236}">
                  <a16:creationId xmlns:a16="http://schemas.microsoft.com/office/drawing/2014/main" id="{49CFBE67-6D99-4E04-A4FC-B6EE4EF22E70}"/>
                </a:ext>
              </a:extLst>
            </p:cNvPr>
            <p:cNvSpPr>
              <a:spLocks/>
            </p:cNvSpPr>
            <p:nvPr/>
          </p:nvSpPr>
          <p:spPr bwMode="auto">
            <a:xfrm>
              <a:off x="5750" y="606"/>
              <a:ext cx="389" cy="778"/>
            </a:xfrm>
            <a:custGeom>
              <a:avLst/>
              <a:gdLst>
                <a:gd name="T0" fmla="+- 0 5859 5751"/>
                <a:gd name="T1" fmla="*/ T0 w 389"/>
                <a:gd name="T2" fmla="+- 0 757 606"/>
                <a:gd name="T3" fmla="*/ 757 h 778"/>
                <a:gd name="T4" fmla="+- 0 5805 5751"/>
                <a:gd name="T5" fmla="*/ T4 w 389"/>
                <a:gd name="T6" fmla="+- 0 782 606"/>
                <a:gd name="T7" fmla="*/ 782 h 778"/>
                <a:gd name="T8" fmla="+- 0 6085 5751"/>
                <a:gd name="T9" fmla="*/ T8 w 389"/>
                <a:gd name="T10" fmla="+- 0 1384 606"/>
                <a:gd name="T11" fmla="*/ 1384 h 778"/>
                <a:gd name="T12" fmla="+- 0 6139 5751"/>
                <a:gd name="T13" fmla="*/ T12 w 389"/>
                <a:gd name="T14" fmla="+- 0 1359 606"/>
                <a:gd name="T15" fmla="*/ 1359 h 778"/>
                <a:gd name="T16" fmla="+- 0 5859 5751"/>
                <a:gd name="T17" fmla="*/ T16 w 389"/>
                <a:gd name="T18" fmla="+- 0 757 606"/>
                <a:gd name="T19" fmla="*/ 757 h 778"/>
                <a:gd name="T20" fmla="+- 0 5756 5751"/>
                <a:gd name="T21" fmla="*/ T20 w 389"/>
                <a:gd name="T22" fmla="+- 0 606 606"/>
                <a:gd name="T23" fmla="*/ 606 h 778"/>
                <a:gd name="T24" fmla="+- 0 5751 5751"/>
                <a:gd name="T25" fmla="*/ T24 w 389"/>
                <a:gd name="T26" fmla="+- 0 808 606"/>
                <a:gd name="T27" fmla="*/ 808 h 778"/>
                <a:gd name="T28" fmla="+- 0 5805 5751"/>
                <a:gd name="T29" fmla="*/ T28 w 389"/>
                <a:gd name="T30" fmla="+- 0 782 606"/>
                <a:gd name="T31" fmla="*/ 782 h 778"/>
                <a:gd name="T32" fmla="+- 0 5792 5751"/>
                <a:gd name="T33" fmla="*/ T32 w 389"/>
                <a:gd name="T34" fmla="+- 0 755 606"/>
                <a:gd name="T35" fmla="*/ 755 h 778"/>
                <a:gd name="T36" fmla="+- 0 5847 5751"/>
                <a:gd name="T37" fmla="*/ T36 w 389"/>
                <a:gd name="T38" fmla="+- 0 730 606"/>
                <a:gd name="T39" fmla="*/ 730 h 778"/>
                <a:gd name="T40" fmla="+- 0 5911 5751"/>
                <a:gd name="T41" fmla="*/ T40 w 389"/>
                <a:gd name="T42" fmla="+- 0 730 606"/>
                <a:gd name="T43" fmla="*/ 730 h 778"/>
                <a:gd name="T44" fmla="+- 0 5756 5751"/>
                <a:gd name="T45" fmla="*/ T44 w 389"/>
                <a:gd name="T46" fmla="+- 0 606 606"/>
                <a:gd name="T47" fmla="*/ 606 h 778"/>
                <a:gd name="T48" fmla="+- 0 5847 5751"/>
                <a:gd name="T49" fmla="*/ T48 w 389"/>
                <a:gd name="T50" fmla="+- 0 730 606"/>
                <a:gd name="T51" fmla="*/ 730 h 778"/>
                <a:gd name="T52" fmla="+- 0 5792 5751"/>
                <a:gd name="T53" fmla="*/ T52 w 389"/>
                <a:gd name="T54" fmla="+- 0 755 606"/>
                <a:gd name="T55" fmla="*/ 755 h 778"/>
                <a:gd name="T56" fmla="+- 0 5805 5751"/>
                <a:gd name="T57" fmla="*/ T56 w 389"/>
                <a:gd name="T58" fmla="+- 0 782 606"/>
                <a:gd name="T59" fmla="*/ 782 h 778"/>
                <a:gd name="T60" fmla="+- 0 5859 5751"/>
                <a:gd name="T61" fmla="*/ T60 w 389"/>
                <a:gd name="T62" fmla="+- 0 757 606"/>
                <a:gd name="T63" fmla="*/ 757 h 778"/>
                <a:gd name="T64" fmla="+- 0 5847 5751"/>
                <a:gd name="T65" fmla="*/ T64 w 389"/>
                <a:gd name="T66" fmla="+- 0 730 606"/>
                <a:gd name="T67" fmla="*/ 730 h 778"/>
                <a:gd name="T68" fmla="+- 0 5911 5751"/>
                <a:gd name="T69" fmla="*/ T68 w 389"/>
                <a:gd name="T70" fmla="+- 0 730 606"/>
                <a:gd name="T71" fmla="*/ 730 h 778"/>
                <a:gd name="T72" fmla="+- 0 5847 5751"/>
                <a:gd name="T73" fmla="*/ T72 w 389"/>
                <a:gd name="T74" fmla="+- 0 730 606"/>
                <a:gd name="T75" fmla="*/ 730 h 778"/>
                <a:gd name="T76" fmla="+- 0 5859 5751"/>
                <a:gd name="T77" fmla="*/ T76 w 389"/>
                <a:gd name="T78" fmla="+- 0 757 606"/>
                <a:gd name="T79" fmla="*/ 757 h 778"/>
                <a:gd name="T80" fmla="+- 0 5914 5751"/>
                <a:gd name="T81" fmla="*/ T80 w 389"/>
                <a:gd name="T82" fmla="+- 0 732 606"/>
                <a:gd name="T83" fmla="*/ 732 h 778"/>
                <a:gd name="T84" fmla="+- 0 5911 5751"/>
                <a:gd name="T85" fmla="*/ T84 w 389"/>
                <a:gd name="T86" fmla="+- 0 730 606"/>
                <a:gd name="T87" fmla="*/ 730 h 7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389" h="778">
                  <a:moveTo>
                    <a:pt x="108" y="151"/>
                  </a:moveTo>
                  <a:lnTo>
                    <a:pt x="54" y="176"/>
                  </a:lnTo>
                  <a:lnTo>
                    <a:pt x="334" y="778"/>
                  </a:lnTo>
                  <a:lnTo>
                    <a:pt x="388" y="753"/>
                  </a:lnTo>
                  <a:lnTo>
                    <a:pt x="108" y="151"/>
                  </a:lnTo>
                  <a:close/>
                  <a:moveTo>
                    <a:pt x="5" y="0"/>
                  </a:moveTo>
                  <a:lnTo>
                    <a:pt x="0" y="202"/>
                  </a:lnTo>
                  <a:lnTo>
                    <a:pt x="54" y="176"/>
                  </a:lnTo>
                  <a:lnTo>
                    <a:pt x="41" y="149"/>
                  </a:lnTo>
                  <a:lnTo>
                    <a:pt x="96" y="124"/>
                  </a:lnTo>
                  <a:lnTo>
                    <a:pt x="160" y="124"/>
                  </a:lnTo>
                  <a:lnTo>
                    <a:pt x="5" y="0"/>
                  </a:lnTo>
                  <a:close/>
                  <a:moveTo>
                    <a:pt x="96" y="124"/>
                  </a:moveTo>
                  <a:lnTo>
                    <a:pt x="41" y="149"/>
                  </a:lnTo>
                  <a:lnTo>
                    <a:pt x="54" y="176"/>
                  </a:lnTo>
                  <a:lnTo>
                    <a:pt x="108" y="151"/>
                  </a:lnTo>
                  <a:lnTo>
                    <a:pt x="96" y="124"/>
                  </a:lnTo>
                  <a:close/>
                  <a:moveTo>
                    <a:pt x="160" y="124"/>
                  </a:moveTo>
                  <a:lnTo>
                    <a:pt x="96" y="124"/>
                  </a:lnTo>
                  <a:lnTo>
                    <a:pt x="108" y="151"/>
                  </a:lnTo>
                  <a:lnTo>
                    <a:pt x="163" y="126"/>
                  </a:lnTo>
                  <a:lnTo>
                    <a:pt x="160" y="124"/>
                  </a:lnTo>
                  <a:close/>
                </a:path>
              </a:pathLst>
            </a:custGeom>
            <a:solidFill>
              <a:srgbClr val="4FC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2" name="Picture 23">
              <a:extLst>
                <a:ext uri="{FF2B5EF4-FFF2-40B4-BE49-F238E27FC236}">
                  <a16:creationId xmlns:a16="http://schemas.microsoft.com/office/drawing/2014/main" id="{40ECA31C-D788-43EE-8028-1C1D9997C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 y="-365"/>
              <a:ext cx="156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4">
              <a:extLst>
                <a:ext uri="{FF2B5EF4-FFF2-40B4-BE49-F238E27FC236}">
                  <a16:creationId xmlns:a16="http://schemas.microsoft.com/office/drawing/2014/main" id="{39506C03-D011-418B-AEBA-1D05CE414212}"/>
                </a:ext>
              </a:extLst>
            </p:cNvPr>
            <p:cNvSpPr>
              <a:spLocks noChangeShapeType="1"/>
            </p:cNvSpPr>
            <p:nvPr/>
          </p:nvSpPr>
          <p:spPr bwMode="auto">
            <a:xfrm>
              <a:off x="5891" y="-308"/>
              <a:ext cx="1419" cy="0"/>
            </a:xfrm>
            <a:prstGeom prst="line">
              <a:avLst/>
            </a:prstGeom>
            <a:noFill/>
            <a:ln w="25400">
              <a:solidFill>
                <a:srgbClr val="4FC73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25">
              <a:extLst>
                <a:ext uri="{FF2B5EF4-FFF2-40B4-BE49-F238E27FC236}">
                  <a16:creationId xmlns:a16="http://schemas.microsoft.com/office/drawing/2014/main" id="{96CD40CB-AE35-4566-A5D5-532FB2F71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 y="-2357"/>
              <a:ext cx="201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26">
              <a:extLst>
                <a:ext uri="{FF2B5EF4-FFF2-40B4-BE49-F238E27FC236}">
                  <a16:creationId xmlns:a16="http://schemas.microsoft.com/office/drawing/2014/main" id="{B67BDE3A-EC6C-4B04-B7B4-FE5A4D25CE7B}"/>
                </a:ext>
              </a:extLst>
            </p:cNvPr>
            <p:cNvSpPr>
              <a:spLocks noChangeShapeType="1"/>
            </p:cNvSpPr>
            <p:nvPr/>
          </p:nvSpPr>
          <p:spPr bwMode="auto">
            <a:xfrm>
              <a:off x="6460" y="-2300"/>
              <a:ext cx="1862" cy="0"/>
            </a:xfrm>
            <a:prstGeom prst="line">
              <a:avLst/>
            </a:prstGeom>
            <a:noFill/>
            <a:ln w="25400">
              <a:solidFill>
                <a:srgbClr val="4FC73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28">
              <a:extLst>
                <a:ext uri="{FF2B5EF4-FFF2-40B4-BE49-F238E27FC236}">
                  <a16:creationId xmlns:a16="http://schemas.microsoft.com/office/drawing/2014/main" id="{6F9C4818-F4F6-4089-BA55-8AAD5A6FB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8" y="-1071"/>
              <a:ext cx="809"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29">
              <a:extLst>
                <a:ext uri="{FF2B5EF4-FFF2-40B4-BE49-F238E27FC236}">
                  <a16:creationId xmlns:a16="http://schemas.microsoft.com/office/drawing/2014/main" id="{2782F06B-31D4-4F07-8FEF-8F558E1D88AC}"/>
                </a:ext>
              </a:extLst>
            </p:cNvPr>
            <p:cNvSpPr>
              <a:spLocks/>
            </p:cNvSpPr>
            <p:nvPr/>
          </p:nvSpPr>
          <p:spPr bwMode="auto">
            <a:xfrm>
              <a:off x="8156" y="-858"/>
              <a:ext cx="500" cy="571"/>
            </a:xfrm>
            <a:custGeom>
              <a:avLst/>
              <a:gdLst>
                <a:gd name="T0" fmla="+- 0 8297 8156"/>
                <a:gd name="T1" fmla="*/ T0 w 500"/>
                <a:gd name="T2" fmla="+- 0 -741 -858"/>
                <a:gd name="T3" fmla="*/ -741 h 571"/>
                <a:gd name="T4" fmla="+- 0 8252 8156"/>
                <a:gd name="T5" fmla="*/ T4 w 500"/>
                <a:gd name="T6" fmla="+- 0 -702 -858"/>
                <a:gd name="T7" fmla="*/ -702 h 571"/>
                <a:gd name="T8" fmla="+- 0 8611 8156"/>
                <a:gd name="T9" fmla="*/ T8 w 500"/>
                <a:gd name="T10" fmla="+- 0 -287 -858"/>
                <a:gd name="T11" fmla="*/ -287 h 571"/>
                <a:gd name="T12" fmla="+- 0 8656 8156"/>
                <a:gd name="T13" fmla="*/ T12 w 500"/>
                <a:gd name="T14" fmla="+- 0 -326 -858"/>
                <a:gd name="T15" fmla="*/ -326 h 571"/>
                <a:gd name="T16" fmla="+- 0 8297 8156"/>
                <a:gd name="T17" fmla="*/ T16 w 500"/>
                <a:gd name="T18" fmla="+- 0 -741 -858"/>
                <a:gd name="T19" fmla="*/ -741 h 571"/>
                <a:gd name="T20" fmla="+- 0 8156 8156"/>
                <a:gd name="T21" fmla="*/ T20 w 500"/>
                <a:gd name="T22" fmla="+- 0 -858 -858"/>
                <a:gd name="T23" fmla="*/ -858 h 571"/>
                <a:gd name="T24" fmla="+- 0 8206 8156"/>
                <a:gd name="T25" fmla="*/ T24 w 500"/>
                <a:gd name="T26" fmla="+- 0 -663 -858"/>
                <a:gd name="T27" fmla="*/ -663 h 571"/>
                <a:gd name="T28" fmla="+- 0 8252 8156"/>
                <a:gd name="T29" fmla="*/ T28 w 500"/>
                <a:gd name="T30" fmla="+- 0 -702 -858"/>
                <a:gd name="T31" fmla="*/ -702 h 571"/>
                <a:gd name="T32" fmla="+- 0 8232 8156"/>
                <a:gd name="T33" fmla="*/ T32 w 500"/>
                <a:gd name="T34" fmla="+- 0 -725 -858"/>
                <a:gd name="T35" fmla="*/ -725 h 571"/>
                <a:gd name="T36" fmla="+- 0 8277 8156"/>
                <a:gd name="T37" fmla="*/ T36 w 500"/>
                <a:gd name="T38" fmla="+- 0 -764 -858"/>
                <a:gd name="T39" fmla="*/ -764 h 571"/>
                <a:gd name="T40" fmla="+- 0 8323 8156"/>
                <a:gd name="T41" fmla="*/ T40 w 500"/>
                <a:gd name="T42" fmla="+- 0 -764 -858"/>
                <a:gd name="T43" fmla="*/ -764 h 571"/>
                <a:gd name="T44" fmla="+- 0 8342 8156"/>
                <a:gd name="T45" fmla="*/ T44 w 500"/>
                <a:gd name="T46" fmla="+- 0 -780 -858"/>
                <a:gd name="T47" fmla="*/ -780 h 571"/>
                <a:gd name="T48" fmla="+- 0 8156 8156"/>
                <a:gd name="T49" fmla="*/ T48 w 500"/>
                <a:gd name="T50" fmla="+- 0 -858 -858"/>
                <a:gd name="T51" fmla="*/ -858 h 571"/>
                <a:gd name="T52" fmla="+- 0 8277 8156"/>
                <a:gd name="T53" fmla="*/ T52 w 500"/>
                <a:gd name="T54" fmla="+- 0 -764 -858"/>
                <a:gd name="T55" fmla="*/ -764 h 571"/>
                <a:gd name="T56" fmla="+- 0 8232 8156"/>
                <a:gd name="T57" fmla="*/ T56 w 500"/>
                <a:gd name="T58" fmla="+- 0 -725 -858"/>
                <a:gd name="T59" fmla="*/ -725 h 571"/>
                <a:gd name="T60" fmla="+- 0 8252 8156"/>
                <a:gd name="T61" fmla="*/ T60 w 500"/>
                <a:gd name="T62" fmla="+- 0 -702 -858"/>
                <a:gd name="T63" fmla="*/ -702 h 571"/>
                <a:gd name="T64" fmla="+- 0 8297 8156"/>
                <a:gd name="T65" fmla="*/ T64 w 500"/>
                <a:gd name="T66" fmla="+- 0 -741 -858"/>
                <a:gd name="T67" fmla="*/ -741 h 571"/>
                <a:gd name="T68" fmla="+- 0 8277 8156"/>
                <a:gd name="T69" fmla="*/ T68 w 500"/>
                <a:gd name="T70" fmla="+- 0 -764 -858"/>
                <a:gd name="T71" fmla="*/ -764 h 571"/>
                <a:gd name="T72" fmla="+- 0 8323 8156"/>
                <a:gd name="T73" fmla="*/ T72 w 500"/>
                <a:gd name="T74" fmla="+- 0 -764 -858"/>
                <a:gd name="T75" fmla="*/ -764 h 571"/>
                <a:gd name="T76" fmla="+- 0 8277 8156"/>
                <a:gd name="T77" fmla="*/ T76 w 500"/>
                <a:gd name="T78" fmla="+- 0 -764 -858"/>
                <a:gd name="T79" fmla="*/ -764 h 571"/>
                <a:gd name="T80" fmla="+- 0 8297 8156"/>
                <a:gd name="T81" fmla="*/ T80 w 500"/>
                <a:gd name="T82" fmla="+- 0 -741 -858"/>
                <a:gd name="T83" fmla="*/ -741 h 571"/>
                <a:gd name="T84" fmla="+- 0 8323 8156"/>
                <a:gd name="T85" fmla="*/ T84 w 500"/>
                <a:gd name="T86" fmla="+- 0 -764 -858"/>
                <a:gd name="T87" fmla="*/ -764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500" h="571">
                  <a:moveTo>
                    <a:pt x="141" y="117"/>
                  </a:moveTo>
                  <a:lnTo>
                    <a:pt x="96" y="156"/>
                  </a:lnTo>
                  <a:lnTo>
                    <a:pt x="455" y="571"/>
                  </a:lnTo>
                  <a:lnTo>
                    <a:pt x="500" y="532"/>
                  </a:lnTo>
                  <a:lnTo>
                    <a:pt x="141" y="117"/>
                  </a:lnTo>
                  <a:close/>
                  <a:moveTo>
                    <a:pt x="0" y="0"/>
                  </a:moveTo>
                  <a:lnTo>
                    <a:pt x="50" y="195"/>
                  </a:lnTo>
                  <a:lnTo>
                    <a:pt x="96" y="156"/>
                  </a:lnTo>
                  <a:lnTo>
                    <a:pt x="76" y="133"/>
                  </a:lnTo>
                  <a:lnTo>
                    <a:pt x="121" y="94"/>
                  </a:lnTo>
                  <a:lnTo>
                    <a:pt x="167" y="94"/>
                  </a:lnTo>
                  <a:lnTo>
                    <a:pt x="186" y="78"/>
                  </a:lnTo>
                  <a:lnTo>
                    <a:pt x="0" y="0"/>
                  </a:lnTo>
                  <a:close/>
                  <a:moveTo>
                    <a:pt x="121" y="94"/>
                  </a:moveTo>
                  <a:lnTo>
                    <a:pt x="76" y="133"/>
                  </a:lnTo>
                  <a:lnTo>
                    <a:pt x="96" y="156"/>
                  </a:lnTo>
                  <a:lnTo>
                    <a:pt x="141" y="117"/>
                  </a:lnTo>
                  <a:lnTo>
                    <a:pt x="121" y="94"/>
                  </a:lnTo>
                  <a:close/>
                  <a:moveTo>
                    <a:pt x="167" y="94"/>
                  </a:moveTo>
                  <a:lnTo>
                    <a:pt x="121" y="94"/>
                  </a:lnTo>
                  <a:lnTo>
                    <a:pt x="141" y="117"/>
                  </a:lnTo>
                  <a:lnTo>
                    <a:pt x="167" y="94"/>
                  </a:lnTo>
                  <a:close/>
                </a:path>
              </a:pathLst>
            </a:custGeom>
            <a:solidFill>
              <a:srgbClr val="4FC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a:extLst>
              <a:ext uri="{FF2B5EF4-FFF2-40B4-BE49-F238E27FC236}">
                <a16:creationId xmlns:a16="http://schemas.microsoft.com/office/drawing/2014/main" id="{2E1BD837-5EE7-472F-8204-2123256D66B2}"/>
              </a:ext>
            </a:extLst>
          </p:cNvPr>
          <p:cNvSpPr txBox="1"/>
          <p:nvPr/>
        </p:nvSpPr>
        <p:spPr>
          <a:xfrm>
            <a:off x="7581419" y="4950976"/>
            <a:ext cx="2445766" cy="646331"/>
          </a:xfrm>
          <a:prstGeom prst="rect">
            <a:avLst/>
          </a:prstGeom>
          <a:noFill/>
        </p:spPr>
        <p:txBody>
          <a:bodyPr wrap="square" rtlCol="0">
            <a:spAutoFit/>
          </a:bodyPr>
          <a:lstStyle/>
          <a:p>
            <a:r>
              <a:rPr lang="en-US"/>
              <a:t>If worksurface is too high, sit on pillow(s)</a:t>
            </a:r>
          </a:p>
        </p:txBody>
      </p:sp>
      <p:sp>
        <p:nvSpPr>
          <p:cNvPr id="3" name="TextBox 2">
            <a:extLst>
              <a:ext uri="{FF2B5EF4-FFF2-40B4-BE49-F238E27FC236}">
                <a16:creationId xmlns:a16="http://schemas.microsoft.com/office/drawing/2014/main" id="{6669CD6C-21AF-45E0-A215-3245A4C6DA24}"/>
              </a:ext>
            </a:extLst>
          </p:cNvPr>
          <p:cNvSpPr txBox="1"/>
          <p:nvPr/>
        </p:nvSpPr>
        <p:spPr>
          <a:xfrm>
            <a:off x="10219952" y="2845201"/>
            <a:ext cx="1561979" cy="1200329"/>
          </a:xfrm>
          <a:prstGeom prst="rect">
            <a:avLst/>
          </a:prstGeom>
          <a:noFill/>
        </p:spPr>
        <p:txBody>
          <a:bodyPr wrap="square" rtlCol="0">
            <a:spAutoFit/>
          </a:bodyPr>
          <a:lstStyle/>
          <a:p>
            <a:r>
              <a:rPr lang="en-US"/>
              <a:t>If no monitor, use books or laptop stand to raise laptop</a:t>
            </a:r>
          </a:p>
        </p:txBody>
      </p:sp>
      <p:sp>
        <p:nvSpPr>
          <p:cNvPr id="5" name="Rectangle: Rounded Corners 4">
            <a:extLst>
              <a:ext uri="{FF2B5EF4-FFF2-40B4-BE49-F238E27FC236}">
                <a16:creationId xmlns:a16="http://schemas.microsoft.com/office/drawing/2014/main" id="{D26C5F40-B3DD-4802-89A7-C1FCCFE7D4AE}"/>
              </a:ext>
            </a:extLst>
          </p:cNvPr>
          <p:cNvSpPr/>
          <p:nvPr/>
        </p:nvSpPr>
        <p:spPr>
          <a:xfrm>
            <a:off x="7448550" y="4941841"/>
            <a:ext cx="2390441" cy="704223"/>
          </a:xfrm>
          <a:prstGeom prst="round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71BA2B15-6D43-4368-AA13-CD5038DC90F2}"/>
              </a:ext>
            </a:extLst>
          </p:cNvPr>
          <p:cNvSpPr/>
          <p:nvPr/>
        </p:nvSpPr>
        <p:spPr>
          <a:xfrm>
            <a:off x="10188738" y="2867626"/>
            <a:ext cx="1555094" cy="1222284"/>
          </a:xfrm>
          <a:prstGeom prst="round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24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able&#10;&#10;Description automatically generated">
            <a:extLst>
              <a:ext uri="{FF2B5EF4-FFF2-40B4-BE49-F238E27FC236}">
                <a16:creationId xmlns:a16="http://schemas.microsoft.com/office/drawing/2014/main" id="{A05106B8-C653-40E2-8A91-384835880FEC}"/>
              </a:ext>
            </a:extLst>
          </p:cNvPr>
          <p:cNvPicPr>
            <a:picLocks noChangeAspect="1"/>
          </p:cNvPicPr>
          <p:nvPr/>
        </p:nvPicPr>
        <p:blipFill rotWithShape="1">
          <a:blip r:embed="rId2"/>
          <a:srcRect t="10303"/>
          <a:stretch/>
        </p:blipFill>
        <p:spPr>
          <a:xfrm>
            <a:off x="7781854" y="1682442"/>
            <a:ext cx="3902942" cy="3493115"/>
          </a:xfrm>
          <a:prstGeom prst="rect">
            <a:avLst/>
          </a:prstGeom>
        </p:spPr>
      </p:pic>
      <p:sp>
        <p:nvSpPr>
          <p:cNvPr id="2" name="Title 1">
            <a:extLst>
              <a:ext uri="{FF2B5EF4-FFF2-40B4-BE49-F238E27FC236}">
                <a16:creationId xmlns:a16="http://schemas.microsoft.com/office/drawing/2014/main" id="{D69F94AA-E25A-47F4-8E53-D207BCBCC98F}"/>
              </a:ext>
            </a:extLst>
          </p:cNvPr>
          <p:cNvSpPr>
            <a:spLocks noGrp="1"/>
          </p:cNvSpPr>
          <p:nvPr>
            <p:ph type="title"/>
          </p:nvPr>
        </p:nvSpPr>
        <p:spPr>
          <a:xfrm>
            <a:off x="609600" y="29550"/>
            <a:ext cx="10972800" cy="1143000"/>
          </a:xfrm>
        </p:spPr>
        <p:txBody>
          <a:bodyPr/>
          <a:lstStyle/>
          <a:p>
            <a:r>
              <a:rPr lang="en-US">
                <a:latin typeface="+mj-lt"/>
              </a:rPr>
              <a:t>Work Surface</a:t>
            </a:r>
          </a:p>
        </p:txBody>
      </p:sp>
      <p:sp>
        <p:nvSpPr>
          <p:cNvPr id="6" name="Arrow: Right 5">
            <a:extLst>
              <a:ext uri="{FF2B5EF4-FFF2-40B4-BE49-F238E27FC236}">
                <a16:creationId xmlns:a16="http://schemas.microsoft.com/office/drawing/2014/main" id="{0020F7E4-CF37-4EC5-AE5E-842B55EB9E27}"/>
              </a:ext>
            </a:extLst>
          </p:cNvPr>
          <p:cNvSpPr/>
          <p:nvPr/>
        </p:nvSpPr>
        <p:spPr>
          <a:xfrm>
            <a:off x="1098948" y="4714698"/>
            <a:ext cx="352425" cy="1968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 </a:t>
            </a:r>
          </a:p>
        </p:txBody>
      </p:sp>
      <p:grpSp>
        <p:nvGrpSpPr>
          <p:cNvPr id="16" name="Group 15">
            <a:extLst>
              <a:ext uri="{FF2B5EF4-FFF2-40B4-BE49-F238E27FC236}">
                <a16:creationId xmlns:a16="http://schemas.microsoft.com/office/drawing/2014/main" id="{783AE0A3-331F-477D-BB1A-8B2D63D04D33}"/>
              </a:ext>
            </a:extLst>
          </p:cNvPr>
          <p:cNvGrpSpPr/>
          <p:nvPr/>
        </p:nvGrpSpPr>
        <p:grpSpPr>
          <a:xfrm>
            <a:off x="4855299" y="2962098"/>
            <a:ext cx="2926555" cy="704850"/>
            <a:chOff x="3438525" y="2995553"/>
            <a:chExt cx="2926555" cy="704850"/>
          </a:xfrm>
        </p:grpSpPr>
        <p:sp>
          <p:nvSpPr>
            <p:cNvPr id="7" name="TextBox 6">
              <a:extLst>
                <a:ext uri="{FF2B5EF4-FFF2-40B4-BE49-F238E27FC236}">
                  <a16:creationId xmlns:a16="http://schemas.microsoft.com/office/drawing/2014/main" id="{2D3964FE-7DE5-4E78-B42F-BB511A9F2DEC}"/>
                </a:ext>
              </a:extLst>
            </p:cNvPr>
            <p:cNvSpPr txBox="1"/>
            <p:nvPr/>
          </p:nvSpPr>
          <p:spPr>
            <a:xfrm>
              <a:off x="3493294" y="3147982"/>
              <a:ext cx="2871786" cy="400110"/>
            </a:xfrm>
            <a:prstGeom prst="rect">
              <a:avLst/>
            </a:prstGeom>
            <a:noFill/>
          </p:spPr>
          <p:txBody>
            <a:bodyPr wrap="square" rtlCol="0">
              <a:spAutoFit/>
            </a:bodyPr>
            <a:lstStyle/>
            <a:p>
              <a:r>
                <a:rPr lang="en-US" sz="2000" b="1"/>
                <a:t>Tabletop = Elbow Height</a:t>
              </a:r>
            </a:p>
          </p:txBody>
        </p:sp>
        <p:sp>
          <p:nvSpPr>
            <p:cNvPr id="8" name="Rectangle: Rounded Corners 7">
              <a:extLst>
                <a:ext uri="{FF2B5EF4-FFF2-40B4-BE49-F238E27FC236}">
                  <a16:creationId xmlns:a16="http://schemas.microsoft.com/office/drawing/2014/main" id="{89ABB50B-2369-4E48-995E-672DBADE27E0}"/>
                </a:ext>
              </a:extLst>
            </p:cNvPr>
            <p:cNvSpPr/>
            <p:nvPr/>
          </p:nvSpPr>
          <p:spPr>
            <a:xfrm>
              <a:off x="3438525" y="2995553"/>
              <a:ext cx="2905125" cy="704850"/>
            </a:xfrm>
            <a:prstGeom prst="round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Content Placeholder 2">
            <a:extLst>
              <a:ext uri="{FF2B5EF4-FFF2-40B4-BE49-F238E27FC236}">
                <a16:creationId xmlns:a16="http://schemas.microsoft.com/office/drawing/2014/main" id="{D126416B-1B57-46CA-B034-A38FFBB98D7F}"/>
              </a:ext>
            </a:extLst>
          </p:cNvPr>
          <p:cNvSpPr>
            <a:spLocks noGrp="1"/>
          </p:cNvSpPr>
          <p:nvPr>
            <p:ph idx="1"/>
          </p:nvPr>
        </p:nvSpPr>
        <p:spPr>
          <a:xfrm>
            <a:off x="609600" y="2257969"/>
            <a:ext cx="4170798" cy="1911438"/>
          </a:xfrm>
        </p:spPr>
        <p:txBody>
          <a:bodyPr>
            <a:normAutofit/>
          </a:bodyPr>
          <a:lstStyle/>
          <a:p>
            <a:r>
              <a:rPr lang="en-US" sz="2000">
                <a:latin typeface="+mn-lt"/>
              </a:rPr>
              <a:t>If table is too high, shoulders will be raised and put pressure on wrists</a:t>
            </a:r>
          </a:p>
          <a:p>
            <a:r>
              <a:rPr lang="en-US" sz="2000">
                <a:latin typeface="+mn-lt"/>
              </a:rPr>
              <a:t>If table is too low, back and neck will feel pressure from leaning over</a:t>
            </a:r>
          </a:p>
          <a:p>
            <a:pPr marL="0" indent="0">
              <a:buNone/>
            </a:pPr>
            <a:endParaRPr lang="en-US"/>
          </a:p>
        </p:txBody>
      </p:sp>
      <p:sp>
        <p:nvSpPr>
          <p:cNvPr id="21" name="TextBox 20">
            <a:extLst>
              <a:ext uri="{FF2B5EF4-FFF2-40B4-BE49-F238E27FC236}">
                <a16:creationId xmlns:a16="http://schemas.microsoft.com/office/drawing/2014/main" id="{D3C2EF51-F034-460B-BFCC-2AA530D36C91}"/>
              </a:ext>
            </a:extLst>
          </p:cNvPr>
          <p:cNvSpPr txBox="1"/>
          <p:nvPr/>
        </p:nvSpPr>
        <p:spPr>
          <a:xfrm>
            <a:off x="609600" y="3995503"/>
            <a:ext cx="4010025" cy="2246769"/>
          </a:xfrm>
          <a:prstGeom prst="rect">
            <a:avLst/>
          </a:prstGeom>
          <a:noFill/>
        </p:spPr>
        <p:txBody>
          <a:bodyPr wrap="square" rtlCol="0">
            <a:spAutoFit/>
          </a:bodyPr>
          <a:lstStyle/>
          <a:p>
            <a:endParaRPr lang="en-US" sz="2000"/>
          </a:p>
          <a:p>
            <a:pPr marL="285750" indent="-285750">
              <a:buFont typeface="Arial" panose="020B0604020202020204" pitchFamily="34" charset="0"/>
              <a:buChar char="•"/>
            </a:pPr>
            <a:r>
              <a:rPr lang="en-US" sz="2000"/>
              <a:t>If table is below elbow height</a:t>
            </a:r>
          </a:p>
          <a:p>
            <a:pPr lvl="1"/>
            <a:r>
              <a:rPr lang="en-US" sz="2000"/>
              <a:t>	Raise surface or adjust table 	with risers if possible</a:t>
            </a:r>
          </a:p>
          <a:p>
            <a:pPr lvl="1"/>
            <a:endParaRPr lang="en-US" sz="2000"/>
          </a:p>
          <a:p>
            <a:pPr marL="285750" indent="-285750">
              <a:buFont typeface="Arial" panose="020B0604020202020204" pitchFamily="34" charset="0"/>
              <a:buChar char="•"/>
            </a:pPr>
            <a:r>
              <a:rPr lang="en-US" sz="2000"/>
              <a:t>If table is above elbow height</a:t>
            </a:r>
          </a:p>
          <a:p>
            <a:pPr lvl="2"/>
            <a:r>
              <a:rPr lang="en-US" sz="2000"/>
              <a:t>Use footrest to support feet</a:t>
            </a:r>
          </a:p>
        </p:txBody>
      </p:sp>
      <p:sp>
        <p:nvSpPr>
          <p:cNvPr id="22" name="Rectangle 21">
            <a:extLst>
              <a:ext uri="{FF2B5EF4-FFF2-40B4-BE49-F238E27FC236}">
                <a16:creationId xmlns:a16="http://schemas.microsoft.com/office/drawing/2014/main" id="{B5D75BF7-2F73-4BB1-BE5D-E0C345CDE77D}"/>
              </a:ext>
            </a:extLst>
          </p:cNvPr>
          <p:cNvSpPr/>
          <p:nvPr/>
        </p:nvSpPr>
        <p:spPr>
          <a:xfrm>
            <a:off x="609600" y="1135741"/>
            <a:ext cx="7150824" cy="1015663"/>
          </a:xfrm>
          <a:prstGeom prst="rect">
            <a:avLst/>
          </a:prstGeom>
        </p:spPr>
        <p:txBody>
          <a:bodyPr wrap="square">
            <a:spAutoFit/>
          </a:bodyPr>
          <a:lstStyle/>
          <a:p>
            <a:r>
              <a:rPr lang="en-US" sz="2000"/>
              <a:t>For the most ergonomic worksurface setup, align the tabletop to your elbow height. If you cannot reach your elbow height, consider the following:</a:t>
            </a:r>
          </a:p>
        </p:txBody>
      </p:sp>
      <p:sp>
        <p:nvSpPr>
          <p:cNvPr id="23" name="Arrow: Right 22">
            <a:extLst>
              <a:ext uri="{FF2B5EF4-FFF2-40B4-BE49-F238E27FC236}">
                <a16:creationId xmlns:a16="http://schemas.microsoft.com/office/drawing/2014/main" id="{F4432638-5F6F-4042-A143-CAEF0DFB8461}"/>
              </a:ext>
            </a:extLst>
          </p:cNvPr>
          <p:cNvSpPr/>
          <p:nvPr/>
        </p:nvSpPr>
        <p:spPr>
          <a:xfrm>
            <a:off x="1098948" y="5906941"/>
            <a:ext cx="352425" cy="1968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425706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A950-F190-41FE-9380-FF6876B00751}"/>
              </a:ext>
            </a:extLst>
          </p:cNvPr>
          <p:cNvSpPr>
            <a:spLocks noGrp="1"/>
          </p:cNvSpPr>
          <p:nvPr>
            <p:ph type="title"/>
          </p:nvPr>
        </p:nvSpPr>
        <p:spPr>
          <a:xfrm>
            <a:off x="609600" y="173521"/>
            <a:ext cx="10972800" cy="1143000"/>
          </a:xfrm>
        </p:spPr>
        <p:txBody>
          <a:bodyPr/>
          <a:lstStyle/>
          <a:p>
            <a:r>
              <a:rPr lang="en-US"/>
              <a:t>Contact with Hard Edges</a:t>
            </a:r>
          </a:p>
        </p:txBody>
      </p:sp>
      <p:grpSp>
        <p:nvGrpSpPr>
          <p:cNvPr id="3" name="Group 2">
            <a:extLst>
              <a:ext uri="{FF2B5EF4-FFF2-40B4-BE49-F238E27FC236}">
                <a16:creationId xmlns:a16="http://schemas.microsoft.com/office/drawing/2014/main" id="{5D0920F3-9CFA-4574-A854-551FB49E36AC}"/>
              </a:ext>
            </a:extLst>
          </p:cNvPr>
          <p:cNvGrpSpPr/>
          <p:nvPr/>
        </p:nvGrpSpPr>
        <p:grpSpPr>
          <a:xfrm>
            <a:off x="609600" y="3729312"/>
            <a:ext cx="3429001" cy="2098915"/>
            <a:chOff x="7298025" y="1130060"/>
            <a:chExt cx="3429001" cy="2098915"/>
          </a:xfrm>
        </p:grpSpPr>
        <p:sp>
          <p:nvSpPr>
            <p:cNvPr id="4" name="TextBox 3">
              <a:extLst>
                <a:ext uri="{FF2B5EF4-FFF2-40B4-BE49-F238E27FC236}">
                  <a16:creationId xmlns:a16="http://schemas.microsoft.com/office/drawing/2014/main" id="{E99B35F4-66D8-4117-8CC7-DDE7B2953DE2}"/>
                </a:ext>
              </a:extLst>
            </p:cNvPr>
            <p:cNvSpPr txBox="1"/>
            <p:nvPr/>
          </p:nvSpPr>
          <p:spPr>
            <a:xfrm>
              <a:off x="7414260" y="1190161"/>
              <a:ext cx="3312766" cy="1938992"/>
            </a:xfrm>
            <a:prstGeom prst="rect">
              <a:avLst/>
            </a:prstGeom>
            <a:noFill/>
          </p:spPr>
          <p:txBody>
            <a:bodyPr wrap="square" rtlCol="0">
              <a:spAutoFit/>
            </a:bodyPr>
            <a:lstStyle/>
            <a:p>
              <a:r>
                <a:rPr lang="en-US" sz="2000" b="1" u="sng"/>
                <a:t>Reduce contact stress by using the following on edges:</a:t>
              </a:r>
            </a:p>
            <a:p>
              <a:pPr marL="285750" indent="-285750">
                <a:buFont typeface="Arial" panose="020B0604020202020204" pitchFamily="34" charset="0"/>
                <a:buChar char="•"/>
              </a:pPr>
              <a:r>
                <a:rPr lang="en-US" sz="2000"/>
                <a:t>Soft fabric cloth</a:t>
              </a:r>
            </a:p>
            <a:p>
              <a:pPr marL="285750" indent="-285750">
                <a:buFont typeface="Arial" panose="020B0604020202020204" pitchFamily="34" charset="0"/>
                <a:buChar char="•"/>
              </a:pPr>
              <a:r>
                <a:rPr lang="en-US" sz="2000"/>
                <a:t>Pool noodles</a:t>
              </a:r>
            </a:p>
            <a:p>
              <a:pPr marL="285750" indent="-285750">
                <a:buFont typeface="Arial" panose="020B0604020202020204" pitchFamily="34" charset="0"/>
                <a:buChar char="•"/>
              </a:pPr>
              <a:r>
                <a:rPr lang="en-US" sz="2000"/>
                <a:t>Sit closer and not rest on desk edge</a:t>
              </a:r>
            </a:p>
          </p:txBody>
        </p:sp>
        <p:sp>
          <p:nvSpPr>
            <p:cNvPr id="5" name="Rectangle: Rounded Corners 4">
              <a:extLst>
                <a:ext uri="{FF2B5EF4-FFF2-40B4-BE49-F238E27FC236}">
                  <a16:creationId xmlns:a16="http://schemas.microsoft.com/office/drawing/2014/main" id="{57E8EF29-C9D9-4A71-95F8-6261750001A0}"/>
                </a:ext>
              </a:extLst>
            </p:cNvPr>
            <p:cNvSpPr/>
            <p:nvPr/>
          </p:nvSpPr>
          <p:spPr>
            <a:xfrm>
              <a:off x="7298025" y="1130060"/>
              <a:ext cx="3429001" cy="2098915"/>
            </a:xfrm>
            <a:prstGeom prst="roundRect">
              <a:avLst/>
            </a:prstGeom>
            <a:noFill/>
            <a:ln w="381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A41733B-4FC0-4DA4-812C-BBB9DA8E28EE}"/>
              </a:ext>
            </a:extLst>
          </p:cNvPr>
          <p:cNvPicPr>
            <a:picLocks noChangeAspect="1"/>
          </p:cNvPicPr>
          <p:nvPr/>
        </p:nvPicPr>
        <p:blipFill>
          <a:blip r:embed="rId2"/>
          <a:stretch>
            <a:fillRect/>
          </a:stretch>
        </p:blipFill>
        <p:spPr>
          <a:xfrm>
            <a:off x="9020173" y="1417639"/>
            <a:ext cx="2495550" cy="1377544"/>
          </a:xfrm>
          <a:prstGeom prst="rect">
            <a:avLst/>
          </a:prstGeom>
        </p:spPr>
      </p:pic>
      <p:grpSp>
        <p:nvGrpSpPr>
          <p:cNvPr id="12" name="Group 11">
            <a:extLst>
              <a:ext uri="{FF2B5EF4-FFF2-40B4-BE49-F238E27FC236}">
                <a16:creationId xmlns:a16="http://schemas.microsoft.com/office/drawing/2014/main" id="{09C3D89A-52A0-4E75-977B-B86FBA7B13DE}"/>
              </a:ext>
            </a:extLst>
          </p:cNvPr>
          <p:cNvGrpSpPr/>
          <p:nvPr/>
        </p:nvGrpSpPr>
        <p:grpSpPr>
          <a:xfrm>
            <a:off x="381001" y="1583880"/>
            <a:ext cx="7858125" cy="1122327"/>
            <a:chOff x="1438275" y="1519151"/>
            <a:chExt cx="7858125" cy="1122327"/>
          </a:xfrm>
        </p:grpSpPr>
        <p:sp>
          <p:nvSpPr>
            <p:cNvPr id="8" name="TextBox 7">
              <a:extLst>
                <a:ext uri="{FF2B5EF4-FFF2-40B4-BE49-F238E27FC236}">
                  <a16:creationId xmlns:a16="http://schemas.microsoft.com/office/drawing/2014/main" id="{E142862F-3272-4DDA-8BA8-9B80E6956FAB}"/>
                </a:ext>
              </a:extLst>
            </p:cNvPr>
            <p:cNvSpPr txBox="1"/>
            <p:nvPr/>
          </p:nvSpPr>
          <p:spPr>
            <a:xfrm>
              <a:off x="1504951" y="1580202"/>
              <a:ext cx="7696200" cy="923330"/>
            </a:xfrm>
            <a:prstGeom prst="rect">
              <a:avLst/>
            </a:prstGeom>
            <a:noFill/>
          </p:spPr>
          <p:txBody>
            <a:bodyPr wrap="square" rtlCol="0">
              <a:spAutoFit/>
            </a:bodyPr>
            <a:lstStyle/>
            <a:p>
              <a:r>
                <a:rPr lang="en-US"/>
                <a:t>External contact stress occurs when part of your body rubs against a component of the workstation, such as the chair seat pan or edge of the desk. Nerves may be irritated, or blood vessels constricted as a result.</a:t>
              </a:r>
            </a:p>
          </p:txBody>
        </p:sp>
        <p:sp>
          <p:nvSpPr>
            <p:cNvPr id="9" name="Rectangle 8">
              <a:extLst>
                <a:ext uri="{FF2B5EF4-FFF2-40B4-BE49-F238E27FC236}">
                  <a16:creationId xmlns:a16="http://schemas.microsoft.com/office/drawing/2014/main" id="{1B700D3C-E3F8-451D-8D90-20C25FDD0F16}"/>
                </a:ext>
              </a:extLst>
            </p:cNvPr>
            <p:cNvSpPr/>
            <p:nvPr/>
          </p:nvSpPr>
          <p:spPr>
            <a:xfrm>
              <a:off x="1438275" y="1519151"/>
              <a:ext cx="7858125" cy="1122327"/>
            </a:xfrm>
            <a:prstGeom prst="rect">
              <a:avLst/>
            </a:prstGeom>
            <a:noFill/>
            <a:ln w="38100">
              <a:solidFill>
                <a:srgbClr val="0C377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49EEA67-F69F-4211-84B9-CBC2D7A156DA}"/>
              </a:ext>
            </a:extLst>
          </p:cNvPr>
          <p:cNvPicPr>
            <a:picLocks noChangeAspect="1"/>
          </p:cNvPicPr>
          <p:nvPr/>
        </p:nvPicPr>
        <p:blipFill>
          <a:blip r:embed="rId3"/>
          <a:stretch>
            <a:fillRect/>
          </a:stretch>
        </p:blipFill>
        <p:spPr>
          <a:xfrm>
            <a:off x="4524377" y="3227902"/>
            <a:ext cx="1905000" cy="1781175"/>
          </a:xfrm>
          <a:prstGeom prst="rect">
            <a:avLst/>
          </a:prstGeom>
          <a:ln>
            <a:solidFill>
              <a:schemeClr val="tx1"/>
            </a:solidFill>
          </a:ln>
        </p:spPr>
      </p:pic>
      <p:pic>
        <p:nvPicPr>
          <p:cNvPr id="11" name="Picture 10">
            <a:extLst>
              <a:ext uri="{FF2B5EF4-FFF2-40B4-BE49-F238E27FC236}">
                <a16:creationId xmlns:a16="http://schemas.microsoft.com/office/drawing/2014/main" id="{DEB59A58-D8B7-47C6-A43C-CCCED0BFDCBF}"/>
              </a:ext>
            </a:extLst>
          </p:cNvPr>
          <p:cNvPicPr>
            <a:picLocks noChangeAspect="1"/>
          </p:cNvPicPr>
          <p:nvPr/>
        </p:nvPicPr>
        <p:blipFill>
          <a:blip r:embed="rId4"/>
          <a:stretch>
            <a:fillRect/>
          </a:stretch>
        </p:blipFill>
        <p:spPr>
          <a:xfrm>
            <a:off x="4524377" y="5175765"/>
            <a:ext cx="1905000" cy="1304925"/>
          </a:xfrm>
          <a:prstGeom prst="rect">
            <a:avLst/>
          </a:prstGeom>
          <a:ln>
            <a:solidFill>
              <a:schemeClr val="tx1"/>
            </a:solidFill>
          </a:ln>
        </p:spPr>
      </p:pic>
      <p:pic>
        <p:nvPicPr>
          <p:cNvPr id="13" name="Picture 12">
            <a:extLst>
              <a:ext uri="{FF2B5EF4-FFF2-40B4-BE49-F238E27FC236}">
                <a16:creationId xmlns:a16="http://schemas.microsoft.com/office/drawing/2014/main" id="{F8A340F5-17EA-4898-B9C4-612AEF8D371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643" l="5702" r="96053">
                        <a14:foregroundMark x1="20175" y1="62443" x2="24871" y2="62443"/>
                        <a14:foregroundMark x1="9945" y1="60049" x2="4386" y2="80995"/>
                        <a14:foregroundMark x1="4386" y1="80995" x2="25598" y2="91416"/>
                        <a14:foregroundMark x1="36217" y1="87892" x2="53070" y2="61086"/>
                        <a14:foregroundMark x1="53070" y1="61086" x2="33333" y2="48869"/>
                        <a14:foregroundMark x1="33333" y1="59276" x2="25877" y2="86425"/>
                        <a14:foregroundMark x1="25877" y1="86425" x2="14035" y2="67873"/>
                        <a14:foregroundMark x1="17162" y1="60248" x2="11842" y2="84163"/>
                        <a14:foregroundMark x1="11842" y1="84163" x2="23684" y2="56561"/>
                        <a14:foregroundMark x1="23684" y1="56561" x2="19947" y2="53862"/>
                        <a14:foregroundMark x1="25439" y1="51131" x2="26754" y2="46154"/>
                        <a14:foregroundMark x1="50877" y1="63801" x2="36703" y2="87730"/>
                        <a14:foregroundMark x1="62281" y1="89527" x2="63596" y2="89593"/>
                        <a14:foregroundMark x1="40086" y1="88419" x2="59071" y2="89367"/>
                        <a14:foregroundMark x1="63596" y1="89593" x2="49561" y2="72398"/>
                        <a14:foregroundMark x1="85526" y1="71946" x2="93970" y2="95591"/>
                        <a14:foregroundMark x1="93391" y1="94652" x2="82895" y2="70588"/>
                        <a14:foregroundMark x1="82895" y1="70588" x2="55702" y2="67873"/>
                        <a14:foregroundMark x1="55702" y1="67873" x2="55263" y2="84163"/>
                        <a14:foregroundMark x1="71491" y1="82353" x2="45614" y2="89593"/>
                        <a14:foregroundMark x1="69172" y1="98707" x2="70175" y2="99095"/>
                        <a14:foregroundMark x1="45614" y1="89593" x2="63436" y2="96488"/>
                        <a14:foregroundMark x1="66563" y1="90045" x2="64035" y2="83710"/>
                        <a14:foregroundMark x1="85526" y1="90045" x2="83333" y2="89140"/>
                        <a14:foregroundMark x1="25583" y1="92202" x2="14035" y2="92760"/>
                        <a14:foregroundMark x1="42105" y1="91403" x2="41066" y2="91453"/>
                        <a14:foregroundMark x1="40884" y1="96864" x2="49561" y2="98190"/>
                        <a14:foregroundMark x1="14035" y1="92760" x2="26372" y2="94646"/>
                        <a14:foregroundMark x1="49561" y1="98190" x2="54929" y2="97764"/>
                        <a14:foregroundMark x1="77632" y1="85068" x2="78947" y2="80090"/>
                        <a14:foregroundMark x1="79825" y1="92760" x2="79825" y2="92760"/>
                        <a14:foregroundMark x1="73684" y1="89593" x2="73684" y2="89593"/>
                        <a14:foregroundMark x1="75003" y1="90306" x2="82895" y2="94570"/>
                        <a14:foregroundMark x1="73684" y1="89593" x2="74521" y2="90045"/>
                        <a14:foregroundMark x1="69298" y1="83258" x2="76754" y2="89593"/>
                        <a14:foregroundMark x1="76754" y1="89593" x2="89214" y2="95798"/>
                        <a14:foregroundMark x1="89035" y1="60181" x2="89035" y2="71493"/>
                        <a14:foregroundMark x1="96053" y1="79638" x2="96053" y2="87330"/>
                        <a14:foregroundMark x1="8772" y1="97738" x2="8333" y2="94570"/>
                        <a14:foregroundMark x1="10526" y1="95475" x2="12281" y2="92760"/>
                        <a14:foregroundMark x1="23684" y1="47511" x2="22879" y2="47142"/>
                        <a14:foregroundMark x1="31579" y1="56561" x2="41228" y2="67873"/>
                        <a14:foregroundMark x1="25877" y1="53394" x2="29825" y2="61991"/>
                        <a14:foregroundMark x1="22778" y1="47372" x2="21930" y2="56561"/>
                        <a14:foregroundMark x1="7018" y1="91403" x2="14035" y2="94570"/>
                        <a14:backgroundMark x1="73684" y1="8597" x2="73684" y2="8597"/>
                        <a14:backgroundMark x1="64912" y1="40271" x2="64912" y2="40271"/>
                        <a14:backgroundMark x1="91667" y1="21719" x2="92544" y2="49321"/>
                        <a14:backgroundMark x1="92544" y1="49321" x2="92544" y2="49774"/>
                        <a14:backgroundMark x1="17105" y1="41629" x2="9211" y2="59729"/>
                        <a14:backgroundMark x1="6140" y1="42081" x2="7018" y2="47059"/>
                        <a14:backgroundMark x1="32456" y1="89140" x2="35526" y2="98643"/>
                        <a14:backgroundMark x1="66228" y1="93213" x2="60088" y2="98190"/>
                        <a14:backgroundMark x1="66228" y1="94118" x2="68421" y2="95928"/>
                        <a14:backgroundMark x1="69298" y1="98643" x2="69298" y2="98643"/>
                        <a14:backgroundMark x1="68860" y1="97738" x2="68860" y2="97738"/>
                        <a14:backgroundMark x1="68421" y1="97738" x2="68421" y2="97738"/>
                        <a14:backgroundMark x1="67544" y1="97285" x2="67544" y2="97285"/>
                        <a14:backgroundMark x1="67544" y1="97285" x2="67544" y2="97285"/>
                        <a14:backgroundMark x1="65789" y1="96833" x2="65789" y2="96833"/>
                        <a14:backgroundMark x1="65789" y1="96833" x2="65789" y2="96833"/>
                        <a14:backgroundMark x1="65789" y1="92308" x2="65789" y2="92308"/>
                        <a14:backgroundMark x1="66667" y1="92308" x2="66667" y2="92308"/>
                        <a14:backgroundMark x1="67544" y1="90045" x2="67544" y2="93213"/>
                        <a14:backgroundMark x1="62719" y1="98190" x2="68860" y2="98643"/>
                        <a14:backgroundMark x1="95175" y1="97738" x2="90789" y2="98190"/>
                        <a14:backgroundMark x1="94737" y1="96833" x2="94298" y2="96833"/>
                        <a14:backgroundMark x1="63158" y1="96833" x2="68860" y2="99095"/>
                        <a14:backgroundMark x1="60526" y1="95928" x2="60088" y2="98643"/>
                        <a14:backgroundMark x1="40351" y1="905" x2="63596" y2="1810"/>
                      </a14:backgroundRemoval>
                    </a14:imgEffect>
                  </a14:imgLayer>
                </a14:imgProps>
              </a:ext>
            </a:extLst>
          </a:blip>
          <a:stretch>
            <a:fillRect/>
          </a:stretch>
        </p:blipFill>
        <p:spPr>
          <a:xfrm>
            <a:off x="6630134" y="4203299"/>
            <a:ext cx="1837592" cy="1781175"/>
          </a:xfrm>
          <a:prstGeom prst="rect">
            <a:avLst/>
          </a:prstGeom>
        </p:spPr>
      </p:pic>
      <p:sp>
        <p:nvSpPr>
          <p:cNvPr id="14" name="Arrow: Right 13">
            <a:extLst>
              <a:ext uri="{FF2B5EF4-FFF2-40B4-BE49-F238E27FC236}">
                <a16:creationId xmlns:a16="http://schemas.microsoft.com/office/drawing/2014/main" id="{7F21333E-55FC-462A-B74F-958016A5FF5C}"/>
              </a:ext>
            </a:extLst>
          </p:cNvPr>
          <p:cNvSpPr/>
          <p:nvPr/>
        </p:nvSpPr>
        <p:spPr>
          <a:xfrm>
            <a:off x="8382002" y="1942306"/>
            <a:ext cx="542921" cy="276622"/>
          </a:xfrm>
          <a:prstGeom prst="rightArrow">
            <a:avLst/>
          </a:prstGeom>
          <a:solidFill>
            <a:srgbClr val="0C37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948663"/>
      </p:ext>
    </p:extLst>
  </p:cSld>
  <p:clrMapOvr>
    <a:masterClrMapping/>
  </p:clrMapOvr>
</p:sld>
</file>

<file path=ppt/theme/theme1.xml><?xml version="1.0" encoding="utf-8"?>
<a:theme xmlns:a="http://schemas.openxmlformats.org/drawingml/2006/main" name="Office Theme">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quipment_x0020_Room_x0020_View xmlns="26f8c6f5-7bcd-41a7-b8e5-a936c67fb4b9">
      <Url xsi:nil="true"/>
      <Description xsi:nil="true"/>
    </Equipment_x0020_Room_x0020_View>
    <SharedWithUsers xmlns="e3938e53-0a01-4a4f-b8cf-9725ed08b4e6">
      <UserInfo>
        <DisplayName>Claar, Drew E</DisplayName>
        <AccountId>1214</AccountId>
        <AccountType/>
      </UserInfo>
      <UserInfo>
        <DisplayName>Healy, Drew D.</DisplayName>
        <AccountId>54</AccountId>
        <AccountType/>
      </UserInfo>
      <UserInfo>
        <DisplayName>Claar, Drew E.</DisplayName>
        <AccountId>1216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3DFDF1AB36B843A1A9C10976A785C2" ma:contentTypeVersion="13" ma:contentTypeDescription="Create a new document." ma:contentTypeScope="" ma:versionID="1f05ad4b4c311d43be3e8caf466e7848">
  <xsd:schema xmlns:xsd="http://www.w3.org/2001/XMLSchema" xmlns:xs="http://www.w3.org/2001/XMLSchema" xmlns:p="http://schemas.microsoft.com/office/2006/metadata/properties" xmlns:ns2="26f8c6f5-7bcd-41a7-b8e5-a936c67fb4b9" xmlns:ns3="e3938e53-0a01-4a4f-b8cf-9725ed08b4e6" targetNamespace="http://schemas.microsoft.com/office/2006/metadata/properties" ma:root="true" ma:fieldsID="fe1c291f470387df63d33f1c606f1e68" ns2:_="" ns3:_="">
    <xsd:import namespace="26f8c6f5-7bcd-41a7-b8e5-a936c67fb4b9"/>
    <xsd:import namespace="e3938e53-0a01-4a4f-b8cf-9725ed08b4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Equipment_x0020_Room_x0020_View"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f8c6f5-7bcd-41a7-b8e5-a936c67fb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Equipment_x0020_Room_x0020_View" ma:index="18" nillable="true" ma:displayName="Equipment Room View" ma:format="Image" ma:internalName="Equipment_x0020_Room_x0020_Vie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938e53-0a01-4a4f-b8cf-9725ed08b4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33723D-8E14-41F7-949D-33093C03B2EF}">
  <ds:schemaRefs>
    <ds:schemaRef ds:uri="http://schemas.microsoft.com/sharepoint/v3/contenttype/forms"/>
  </ds:schemaRefs>
</ds:datastoreItem>
</file>

<file path=customXml/itemProps2.xml><?xml version="1.0" encoding="utf-8"?>
<ds:datastoreItem xmlns:ds="http://schemas.openxmlformats.org/officeDocument/2006/customXml" ds:itemID="{05AF3038-4D66-4F3E-980D-FAB3A7998988}">
  <ds:schemaRefs>
    <ds:schemaRef ds:uri="http://schemas.microsoft.com/office/2006/metadata/properties"/>
    <ds:schemaRef ds:uri="http://schemas.microsoft.com/office/infopath/2007/PartnerControls"/>
    <ds:schemaRef ds:uri="26f8c6f5-7bcd-41a7-b8e5-a936c67fb4b9"/>
    <ds:schemaRef ds:uri="e3938e53-0a01-4a4f-b8cf-9725ed08b4e6"/>
  </ds:schemaRefs>
</ds:datastoreItem>
</file>

<file path=customXml/itemProps3.xml><?xml version="1.0" encoding="utf-8"?>
<ds:datastoreItem xmlns:ds="http://schemas.openxmlformats.org/officeDocument/2006/customXml" ds:itemID="{40EF8A7A-18CE-44F9-855C-478378703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f8c6f5-7bcd-41a7-b8e5-a936c67fb4b9"/>
    <ds:schemaRef ds:uri="e3938e53-0a01-4a4f-b8cf-9725ed08b4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Ergonomics for Remote Workers</vt:lpstr>
      <vt:lpstr>Ergo What?</vt:lpstr>
      <vt:lpstr>What is Good Posture?</vt:lpstr>
      <vt:lpstr>Ergonomic Chair and Fitting</vt:lpstr>
      <vt:lpstr>Chair Fitting Continued… </vt:lpstr>
      <vt:lpstr>PowerPoint Presentation</vt:lpstr>
      <vt:lpstr>Find Your Best Workspace</vt:lpstr>
      <vt:lpstr>Work Surface</vt:lpstr>
      <vt:lpstr>Contact with Hard Edges</vt:lpstr>
      <vt:lpstr>Working Zones</vt:lpstr>
      <vt:lpstr>Why is it uncomfortable to work on a laptop for extended amounts of time?</vt:lpstr>
      <vt:lpstr>When using a laptop at home remember to….</vt:lpstr>
      <vt:lpstr>When using a laptop at home remember to….</vt:lpstr>
      <vt:lpstr>When Using a Tablet</vt:lpstr>
      <vt:lpstr>Ergonomic Keyboard &amp; Mouse Use</vt:lpstr>
      <vt:lpstr>Ergonomic Keyboards</vt:lpstr>
      <vt:lpstr>Keyboard &amp; Mouse Placement</vt:lpstr>
      <vt:lpstr>Mouse Size &amp; Styles</vt:lpstr>
      <vt:lpstr>Use Quick Keys When Possible</vt:lpstr>
      <vt:lpstr>Monitor Placement</vt:lpstr>
      <vt:lpstr>Maximize Screen Space</vt:lpstr>
      <vt:lpstr>Illumination &amp; Glare</vt:lpstr>
      <vt:lpstr>Take Care of Your Eyes</vt:lpstr>
      <vt:lpstr>Change it up – Use the Kitchen!</vt:lpstr>
      <vt:lpstr>Avoid Working from Bed</vt:lpstr>
      <vt:lpstr>Make Time to Move</vt:lpstr>
      <vt:lpstr>Stretches</vt:lpstr>
      <vt:lpstr>Keep a Routine &amp; Schedule</vt:lpstr>
      <vt:lpstr>Keep a Routine &amp; Schedule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Remote Workers</dc:title>
  <dc:creator>Claar, Melissa A.</dc:creator>
  <cp:revision>2</cp:revision>
  <dcterms:created xsi:type="dcterms:W3CDTF">2020-05-29T19:30:28Z</dcterms:created>
  <dcterms:modified xsi:type="dcterms:W3CDTF">2020-06-07T15:50:04Z</dcterms:modified>
</cp:coreProperties>
</file>